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2" r:id="rId2"/>
    <p:sldId id="281" r:id="rId3"/>
    <p:sldId id="287" r:id="rId4"/>
    <p:sldId id="257" r:id="rId5"/>
    <p:sldId id="288" r:id="rId6"/>
    <p:sldId id="289" r:id="rId7"/>
    <p:sldId id="258" r:id="rId8"/>
    <p:sldId id="259" r:id="rId9"/>
    <p:sldId id="261" r:id="rId10"/>
    <p:sldId id="260" r:id="rId11"/>
    <p:sldId id="262" r:id="rId12"/>
    <p:sldId id="263" r:id="rId13"/>
    <p:sldId id="290" r:id="rId14"/>
    <p:sldId id="264" r:id="rId15"/>
    <p:sldId id="265" r:id="rId16"/>
    <p:sldId id="266" r:id="rId17"/>
    <p:sldId id="267" r:id="rId18"/>
    <p:sldId id="268" r:id="rId19"/>
    <p:sldId id="269" r:id="rId20"/>
    <p:sldId id="270" r:id="rId21"/>
    <p:sldId id="271" r:id="rId22"/>
    <p:sldId id="272" r:id="rId23"/>
    <p:sldId id="273" r:id="rId24"/>
    <p:sldId id="274" r:id="rId25"/>
    <p:sldId id="284" r:id="rId26"/>
    <p:sldId id="275" r:id="rId27"/>
    <p:sldId id="277" r:id="rId28"/>
    <p:sldId id="276" r:id="rId29"/>
    <p:sldId id="278" r:id="rId30"/>
    <p:sldId id="279" r:id="rId31"/>
    <p:sldId id="280" r:id="rId32"/>
    <p:sldId id="285" r:id="rId33"/>
    <p:sldId id="283"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99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7" d="100"/>
          <a:sy n="87" d="100"/>
        </p:scale>
        <p:origin x="52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2885BF-D5B1-401F-83C0-74C66E211142}"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29D3C120-F34C-43E6-95D9-1265595F96B7}">
      <dgm:prSet/>
      <dgm:spPr>
        <a:ln>
          <a:solidFill>
            <a:schemeClr val="accent4"/>
          </a:solidFill>
        </a:ln>
      </dgm:spPr>
      <dgm:t>
        <a:bodyPr/>
        <a:lstStyle/>
        <a:p>
          <a:r>
            <a:rPr lang="en-US" dirty="0" err="1">
              <a:latin typeface="Poppins" panose="00000500000000000000" pitchFamily="2" charset="0"/>
              <a:cs typeface="Poppins" panose="00000500000000000000" pitchFamily="2" charset="0"/>
            </a:rPr>
            <a:t>Knime</a:t>
          </a:r>
          <a:r>
            <a:rPr lang="en-US" dirty="0">
              <a:latin typeface="Poppins" panose="00000500000000000000" pitchFamily="2" charset="0"/>
              <a:cs typeface="Poppins" panose="00000500000000000000" pitchFamily="2" charset="0"/>
            </a:rPr>
            <a:t> is Open Source, making it easier for the community to contribute directly to the development of the KNIME platform and create solutions tailored to their own needs.</a:t>
          </a:r>
        </a:p>
      </dgm:t>
    </dgm:pt>
    <dgm:pt modelId="{6CF1811B-529A-4646-A0FF-D8C838DF4E40}" type="parTrans" cxnId="{ACAFE84D-AD28-455B-B506-DB7E94D4367E}">
      <dgm:prSet/>
      <dgm:spPr/>
      <dgm:t>
        <a:bodyPr/>
        <a:lstStyle/>
        <a:p>
          <a:endParaRPr lang="en-US"/>
        </a:p>
      </dgm:t>
    </dgm:pt>
    <dgm:pt modelId="{60D64C1A-D8F1-46CD-ADF7-E26F50A58698}" type="sibTrans" cxnId="{ACAFE84D-AD28-455B-B506-DB7E94D4367E}">
      <dgm:prSet/>
      <dgm:spPr/>
      <dgm:t>
        <a:bodyPr/>
        <a:lstStyle/>
        <a:p>
          <a:endParaRPr lang="en-US"/>
        </a:p>
      </dgm:t>
    </dgm:pt>
    <dgm:pt modelId="{A3A4718F-B16F-413A-81A7-1A28DE5FACD2}">
      <dgm:prSet/>
      <dgm:spPr>
        <a:ln>
          <a:solidFill>
            <a:schemeClr val="accent4"/>
          </a:solidFill>
        </a:ln>
      </dgm:spPr>
      <dgm:t>
        <a:bodyPr/>
        <a:lstStyle/>
        <a:p>
          <a:r>
            <a:rPr lang="en-US" dirty="0" err="1">
              <a:latin typeface="Poppins" panose="00000500000000000000" pitchFamily="2" charset="0"/>
              <a:cs typeface="Poppins" panose="00000500000000000000" pitchFamily="2" charset="0"/>
            </a:rPr>
            <a:t>Knime</a:t>
          </a:r>
          <a:r>
            <a:rPr lang="en-US" dirty="0">
              <a:latin typeface="Poppins" panose="00000500000000000000" pitchFamily="2" charset="0"/>
              <a:cs typeface="Poppins" panose="00000500000000000000" pitchFamily="2" charset="0"/>
            </a:rPr>
            <a:t> has a Forum for users of the KNIME Platform.</a:t>
          </a:r>
        </a:p>
      </dgm:t>
    </dgm:pt>
    <dgm:pt modelId="{D84EAF8F-3B3F-49D5-B8B0-FC782D06EF94}" type="parTrans" cxnId="{989AE91F-ECD7-4CC8-8B23-E63E1D3AA855}">
      <dgm:prSet/>
      <dgm:spPr/>
      <dgm:t>
        <a:bodyPr/>
        <a:lstStyle/>
        <a:p>
          <a:endParaRPr lang="en-US"/>
        </a:p>
      </dgm:t>
    </dgm:pt>
    <dgm:pt modelId="{530B12DF-0257-4707-8E6F-0F15707F2796}" type="sibTrans" cxnId="{989AE91F-ECD7-4CC8-8B23-E63E1D3AA855}">
      <dgm:prSet/>
      <dgm:spPr/>
      <dgm:t>
        <a:bodyPr/>
        <a:lstStyle/>
        <a:p>
          <a:endParaRPr lang="en-US"/>
        </a:p>
      </dgm:t>
    </dgm:pt>
    <dgm:pt modelId="{A83CA42E-31C0-4AB1-9EAD-D953495B0110}">
      <dgm:prSet/>
      <dgm:spPr>
        <a:ln>
          <a:solidFill>
            <a:schemeClr val="accent4"/>
          </a:solidFill>
        </a:ln>
      </dgm:spPr>
      <dgm:t>
        <a:bodyPr/>
        <a:lstStyle/>
        <a:p>
          <a:r>
            <a:rPr lang="en-US" dirty="0" err="1">
              <a:latin typeface="Poppins" panose="00000500000000000000" pitchFamily="2" charset="0"/>
              <a:cs typeface="Poppins" panose="00000500000000000000" pitchFamily="2" charset="0"/>
            </a:rPr>
            <a:t>Knime</a:t>
          </a:r>
          <a:r>
            <a:rPr lang="en-US" dirty="0">
              <a:latin typeface="Poppins" panose="00000500000000000000" pitchFamily="2" charset="0"/>
              <a:cs typeface="Poppins" panose="00000500000000000000" pitchFamily="2" charset="0"/>
            </a:rPr>
            <a:t> is a free, codeless Data Analytics platform.</a:t>
          </a:r>
        </a:p>
      </dgm:t>
    </dgm:pt>
    <dgm:pt modelId="{583105A3-EB11-4E9D-B0F0-416D59FC48BD}" type="parTrans" cxnId="{5B46899C-9F68-41D5-B692-6BE5BB3543B1}">
      <dgm:prSet/>
      <dgm:spPr/>
      <dgm:t>
        <a:bodyPr/>
        <a:lstStyle/>
        <a:p>
          <a:endParaRPr lang="en-US"/>
        </a:p>
      </dgm:t>
    </dgm:pt>
    <dgm:pt modelId="{BCD5C223-A0BD-4E26-8F36-FE29E4FF491D}" type="sibTrans" cxnId="{5B46899C-9F68-41D5-B692-6BE5BB3543B1}">
      <dgm:prSet/>
      <dgm:spPr/>
      <dgm:t>
        <a:bodyPr/>
        <a:lstStyle/>
        <a:p>
          <a:endParaRPr lang="en-US"/>
        </a:p>
      </dgm:t>
    </dgm:pt>
    <dgm:pt modelId="{047F5D8A-F5D2-430D-A975-9B6A44B879DD}" type="pres">
      <dgm:prSet presAssocID="{9C2885BF-D5B1-401F-83C0-74C66E211142}" presName="hierChild1" presStyleCnt="0">
        <dgm:presLayoutVars>
          <dgm:chPref val="1"/>
          <dgm:dir/>
          <dgm:animOne val="branch"/>
          <dgm:animLvl val="lvl"/>
          <dgm:resizeHandles/>
        </dgm:presLayoutVars>
      </dgm:prSet>
      <dgm:spPr/>
    </dgm:pt>
    <dgm:pt modelId="{50177EFF-5804-4195-A863-0A7234518A01}" type="pres">
      <dgm:prSet presAssocID="{29D3C120-F34C-43E6-95D9-1265595F96B7}" presName="hierRoot1" presStyleCnt="0"/>
      <dgm:spPr/>
    </dgm:pt>
    <dgm:pt modelId="{A11B29B9-6D6D-4B5C-9585-77015065881D}" type="pres">
      <dgm:prSet presAssocID="{29D3C120-F34C-43E6-95D9-1265595F96B7}" presName="composite" presStyleCnt="0"/>
      <dgm:spPr/>
    </dgm:pt>
    <dgm:pt modelId="{15EE68E0-40D1-49A5-85B6-23233400A394}" type="pres">
      <dgm:prSet presAssocID="{29D3C120-F34C-43E6-95D9-1265595F96B7}" presName="background" presStyleLbl="node0" presStyleIdx="0" presStyleCnt="3"/>
      <dgm:spPr>
        <a:solidFill>
          <a:schemeClr val="accent4"/>
        </a:solidFill>
        <a:ln>
          <a:solidFill>
            <a:schemeClr val="accent4"/>
          </a:solidFill>
        </a:ln>
      </dgm:spPr>
    </dgm:pt>
    <dgm:pt modelId="{0B53ACBF-EDDA-40DA-96C9-23453C3CA263}" type="pres">
      <dgm:prSet presAssocID="{29D3C120-F34C-43E6-95D9-1265595F96B7}" presName="text" presStyleLbl="fgAcc0" presStyleIdx="0" presStyleCnt="3">
        <dgm:presLayoutVars>
          <dgm:chPref val="3"/>
        </dgm:presLayoutVars>
      </dgm:prSet>
      <dgm:spPr/>
    </dgm:pt>
    <dgm:pt modelId="{64871D5C-4230-43BF-9B85-E2B97A87F1BD}" type="pres">
      <dgm:prSet presAssocID="{29D3C120-F34C-43E6-95D9-1265595F96B7}" presName="hierChild2" presStyleCnt="0"/>
      <dgm:spPr/>
    </dgm:pt>
    <dgm:pt modelId="{17BA3622-8F93-47D3-98A9-1C9A54CD85EA}" type="pres">
      <dgm:prSet presAssocID="{A3A4718F-B16F-413A-81A7-1A28DE5FACD2}" presName="hierRoot1" presStyleCnt="0"/>
      <dgm:spPr/>
    </dgm:pt>
    <dgm:pt modelId="{58C3796D-082C-4E60-8083-0A9243DE31A9}" type="pres">
      <dgm:prSet presAssocID="{A3A4718F-B16F-413A-81A7-1A28DE5FACD2}" presName="composite" presStyleCnt="0"/>
      <dgm:spPr/>
    </dgm:pt>
    <dgm:pt modelId="{8E28EA72-DF60-4A17-9A35-E1C79AB6EB5D}" type="pres">
      <dgm:prSet presAssocID="{A3A4718F-B16F-413A-81A7-1A28DE5FACD2}" presName="background" presStyleLbl="node0" presStyleIdx="1" presStyleCnt="3"/>
      <dgm:spPr>
        <a:solidFill>
          <a:schemeClr val="accent4"/>
        </a:solidFill>
        <a:ln>
          <a:solidFill>
            <a:schemeClr val="accent4"/>
          </a:solidFill>
        </a:ln>
      </dgm:spPr>
    </dgm:pt>
    <dgm:pt modelId="{EA6E02D7-8E23-4836-B342-C9B7BE65E543}" type="pres">
      <dgm:prSet presAssocID="{A3A4718F-B16F-413A-81A7-1A28DE5FACD2}" presName="text" presStyleLbl="fgAcc0" presStyleIdx="1" presStyleCnt="3">
        <dgm:presLayoutVars>
          <dgm:chPref val="3"/>
        </dgm:presLayoutVars>
      </dgm:prSet>
      <dgm:spPr/>
    </dgm:pt>
    <dgm:pt modelId="{15503C42-4E94-455C-87D7-0A83F26706FA}" type="pres">
      <dgm:prSet presAssocID="{A3A4718F-B16F-413A-81A7-1A28DE5FACD2}" presName="hierChild2" presStyleCnt="0"/>
      <dgm:spPr/>
    </dgm:pt>
    <dgm:pt modelId="{22AB9E1A-D00F-43B7-9BAA-8832C2FD7AD4}" type="pres">
      <dgm:prSet presAssocID="{A83CA42E-31C0-4AB1-9EAD-D953495B0110}" presName="hierRoot1" presStyleCnt="0"/>
      <dgm:spPr/>
    </dgm:pt>
    <dgm:pt modelId="{F20927BA-BDBC-4D59-A08B-F38EA47079F0}" type="pres">
      <dgm:prSet presAssocID="{A83CA42E-31C0-4AB1-9EAD-D953495B0110}" presName="composite" presStyleCnt="0"/>
      <dgm:spPr/>
    </dgm:pt>
    <dgm:pt modelId="{842B28E4-A6C2-48F3-B591-2E7DFB511FDE}" type="pres">
      <dgm:prSet presAssocID="{A83CA42E-31C0-4AB1-9EAD-D953495B0110}" presName="background" presStyleLbl="node0" presStyleIdx="2" presStyleCnt="3"/>
      <dgm:spPr>
        <a:solidFill>
          <a:schemeClr val="accent4"/>
        </a:solidFill>
      </dgm:spPr>
    </dgm:pt>
    <dgm:pt modelId="{88742B2D-A206-431A-899B-0516921D409D}" type="pres">
      <dgm:prSet presAssocID="{A83CA42E-31C0-4AB1-9EAD-D953495B0110}" presName="text" presStyleLbl="fgAcc0" presStyleIdx="2" presStyleCnt="3">
        <dgm:presLayoutVars>
          <dgm:chPref val="3"/>
        </dgm:presLayoutVars>
      </dgm:prSet>
      <dgm:spPr/>
    </dgm:pt>
    <dgm:pt modelId="{5125E4F4-FB56-4680-951A-F3A2340B8FF3}" type="pres">
      <dgm:prSet presAssocID="{A83CA42E-31C0-4AB1-9EAD-D953495B0110}" presName="hierChild2" presStyleCnt="0"/>
      <dgm:spPr/>
    </dgm:pt>
  </dgm:ptLst>
  <dgm:cxnLst>
    <dgm:cxn modelId="{F8FDA617-8781-4086-8BB2-6CC4120522DE}" type="presOf" srcId="{9C2885BF-D5B1-401F-83C0-74C66E211142}" destId="{047F5D8A-F5D2-430D-A975-9B6A44B879DD}" srcOrd="0" destOrd="0" presId="urn:microsoft.com/office/officeart/2005/8/layout/hierarchy1"/>
    <dgm:cxn modelId="{989AE91F-ECD7-4CC8-8B23-E63E1D3AA855}" srcId="{9C2885BF-D5B1-401F-83C0-74C66E211142}" destId="{A3A4718F-B16F-413A-81A7-1A28DE5FACD2}" srcOrd="1" destOrd="0" parTransId="{D84EAF8F-3B3F-49D5-B8B0-FC782D06EF94}" sibTransId="{530B12DF-0257-4707-8E6F-0F15707F2796}"/>
    <dgm:cxn modelId="{ACAFE84D-AD28-455B-B506-DB7E94D4367E}" srcId="{9C2885BF-D5B1-401F-83C0-74C66E211142}" destId="{29D3C120-F34C-43E6-95D9-1265595F96B7}" srcOrd="0" destOrd="0" parTransId="{6CF1811B-529A-4646-A0FF-D8C838DF4E40}" sibTransId="{60D64C1A-D8F1-46CD-ADF7-E26F50A58698}"/>
    <dgm:cxn modelId="{8C8FA293-FA53-4F05-8529-B281934CA7DB}" type="presOf" srcId="{29D3C120-F34C-43E6-95D9-1265595F96B7}" destId="{0B53ACBF-EDDA-40DA-96C9-23453C3CA263}" srcOrd="0" destOrd="0" presId="urn:microsoft.com/office/officeart/2005/8/layout/hierarchy1"/>
    <dgm:cxn modelId="{5B46899C-9F68-41D5-B692-6BE5BB3543B1}" srcId="{9C2885BF-D5B1-401F-83C0-74C66E211142}" destId="{A83CA42E-31C0-4AB1-9EAD-D953495B0110}" srcOrd="2" destOrd="0" parTransId="{583105A3-EB11-4E9D-B0F0-416D59FC48BD}" sibTransId="{BCD5C223-A0BD-4E26-8F36-FE29E4FF491D}"/>
    <dgm:cxn modelId="{C91FA6DB-9A0E-4633-8553-EE6EE9872C13}" type="presOf" srcId="{A83CA42E-31C0-4AB1-9EAD-D953495B0110}" destId="{88742B2D-A206-431A-899B-0516921D409D}" srcOrd="0" destOrd="0" presId="urn:microsoft.com/office/officeart/2005/8/layout/hierarchy1"/>
    <dgm:cxn modelId="{FD353BE4-7B04-4FBB-8515-1CC5831842C4}" type="presOf" srcId="{A3A4718F-B16F-413A-81A7-1A28DE5FACD2}" destId="{EA6E02D7-8E23-4836-B342-C9B7BE65E543}" srcOrd="0" destOrd="0" presId="urn:microsoft.com/office/officeart/2005/8/layout/hierarchy1"/>
    <dgm:cxn modelId="{33E5C0A6-0A34-48F3-9A98-0620FB70B1F1}" type="presParOf" srcId="{047F5D8A-F5D2-430D-A975-9B6A44B879DD}" destId="{50177EFF-5804-4195-A863-0A7234518A01}" srcOrd="0" destOrd="0" presId="urn:microsoft.com/office/officeart/2005/8/layout/hierarchy1"/>
    <dgm:cxn modelId="{0D0C334D-5CC2-45E9-835B-0A76664F047A}" type="presParOf" srcId="{50177EFF-5804-4195-A863-0A7234518A01}" destId="{A11B29B9-6D6D-4B5C-9585-77015065881D}" srcOrd="0" destOrd="0" presId="urn:microsoft.com/office/officeart/2005/8/layout/hierarchy1"/>
    <dgm:cxn modelId="{3E200B0D-B58D-4FF2-BFE0-D0C7CCE02D61}" type="presParOf" srcId="{A11B29B9-6D6D-4B5C-9585-77015065881D}" destId="{15EE68E0-40D1-49A5-85B6-23233400A394}" srcOrd="0" destOrd="0" presId="urn:microsoft.com/office/officeart/2005/8/layout/hierarchy1"/>
    <dgm:cxn modelId="{A85CE89B-0909-4404-AF61-CACB27E2582D}" type="presParOf" srcId="{A11B29B9-6D6D-4B5C-9585-77015065881D}" destId="{0B53ACBF-EDDA-40DA-96C9-23453C3CA263}" srcOrd="1" destOrd="0" presId="urn:microsoft.com/office/officeart/2005/8/layout/hierarchy1"/>
    <dgm:cxn modelId="{04B9D78E-AF60-45FF-8380-F27B9C550977}" type="presParOf" srcId="{50177EFF-5804-4195-A863-0A7234518A01}" destId="{64871D5C-4230-43BF-9B85-E2B97A87F1BD}" srcOrd="1" destOrd="0" presId="urn:microsoft.com/office/officeart/2005/8/layout/hierarchy1"/>
    <dgm:cxn modelId="{4EEF803A-172D-4EBC-A409-6720BE161ECB}" type="presParOf" srcId="{047F5D8A-F5D2-430D-A975-9B6A44B879DD}" destId="{17BA3622-8F93-47D3-98A9-1C9A54CD85EA}" srcOrd="1" destOrd="0" presId="urn:microsoft.com/office/officeart/2005/8/layout/hierarchy1"/>
    <dgm:cxn modelId="{A76DFCA4-3975-45F2-8444-F70497C80FCC}" type="presParOf" srcId="{17BA3622-8F93-47D3-98A9-1C9A54CD85EA}" destId="{58C3796D-082C-4E60-8083-0A9243DE31A9}" srcOrd="0" destOrd="0" presId="urn:microsoft.com/office/officeart/2005/8/layout/hierarchy1"/>
    <dgm:cxn modelId="{94F5DEB6-9D1C-49A3-9706-1F67EA2E2F9F}" type="presParOf" srcId="{58C3796D-082C-4E60-8083-0A9243DE31A9}" destId="{8E28EA72-DF60-4A17-9A35-E1C79AB6EB5D}" srcOrd="0" destOrd="0" presId="urn:microsoft.com/office/officeart/2005/8/layout/hierarchy1"/>
    <dgm:cxn modelId="{BC89C895-390A-48B0-9F6A-40354CF06890}" type="presParOf" srcId="{58C3796D-082C-4E60-8083-0A9243DE31A9}" destId="{EA6E02D7-8E23-4836-B342-C9B7BE65E543}" srcOrd="1" destOrd="0" presId="urn:microsoft.com/office/officeart/2005/8/layout/hierarchy1"/>
    <dgm:cxn modelId="{ED543C23-DA3E-4A7F-9ADA-CC0DDBD870D9}" type="presParOf" srcId="{17BA3622-8F93-47D3-98A9-1C9A54CD85EA}" destId="{15503C42-4E94-455C-87D7-0A83F26706FA}" srcOrd="1" destOrd="0" presId="urn:microsoft.com/office/officeart/2005/8/layout/hierarchy1"/>
    <dgm:cxn modelId="{79A19D40-CA4B-45DE-AE3F-E9EF99EE9DF1}" type="presParOf" srcId="{047F5D8A-F5D2-430D-A975-9B6A44B879DD}" destId="{22AB9E1A-D00F-43B7-9BAA-8832C2FD7AD4}" srcOrd="2" destOrd="0" presId="urn:microsoft.com/office/officeart/2005/8/layout/hierarchy1"/>
    <dgm:cxn modelId="{0C4C1944-5CED-464A-9F0C-77808772156E}" type="presParOf" srcId="{22AB9E1A-D00F-43B7-9BAA-8832C2FD7AD4}" destId="{F20927BA-BDBC-4D59-A08B-F38EA47079F0}" srcOrd="0" destOrd="0" presId="urn:microsoft.com/office/officeart/2005/8/layout/hierarchy1"/>
    <dgm:cxn modelId="{C57F79E4-3672-4533-8ADD-ED397572A5E7}" type="presParOf" srcId="{F20927BA-BDBC-4D59-A08B-F38EA47079F0}" destId="{842B28E4-A6C2-48F3-B591-2E7DFB511FDE}" srcOrd="0" destOrd="0" presId="urn:microsoft.com/office/officeart/2005/8/layout/hierarchy1"/>
    <dgm:cxn modelId="{70902144-0A69-4250-B4D7-CBE6117FD5BF}" type="presParOf" srcId="{F20927BA-BDBC-4D59-A08B-F38EA47079F0}" destId="{88742B2D-A206-431A-899B-0516921D409D}" srcOrd="1" destOrd="0" presId="urn:microsoft.com/office/officeart/2005/8/layout/hierarchy1"/>
    <dgm:cxn modelId="{F6698F74-0AA0-42DF-8555-994AA9AFAE93}" type="presParOf" srcId="{22AB9E1A-D00F-43B7-9BAA-8832C2FD7AD4}" destId="{5125E4F4-FB56-4680-951A-F3A2340B8FF3}" srcOrd="1" destOrd="0" presId="urn:microsoft.com/office/officeart/2005/8/layout/hierarchy1"/>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EE68E0-40D1-49A5-85B6-23233400A394}">
      <dsp:nvSpPr>
        <dsp:cNvPr id="0" name=""/>
        <dsp:cNvSpPr/>
      </dsp:nvSpPr>
      <dsp:spPr>
        <a:xfrm>
          <a:off x="0" y="522891"/>
          <a:ext cx="2900920" cy="1842084"/>
        </a:xfrm>
        <a:prstGeom prst="roundRect">
          <a:avLst>
            <a:gd name="adj" fmla="val 10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53ACBF-EDDA-40DA-96C9-23453C3CA263}">
      <dsp:nvSpPr>
        <dsp:cNvPr id="0" name=""/>
        <dsp:cNvSpPr/>
      </dsp:nvSpPr>
      <dsp:spPr>
        <a:xfrm>
          <a:off x="322324" y="829099"/>
          <a:ext cx="2900920" cy="1842084"/>
        </a:xfrm>
        <a:prstGeom prst="roundRect">
          <a:avLst>
            <a:gd name="adj" fmla="val 10000"/>
          </a:avLst>
        </a:prstGeom>
        <a:solidFill>
          <a:schemeClr val="lt1">
            <a:alpha val="90000"/>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err="1">
              <a:latin typeface="Poppins" panose="00000500000000000000" pitchFamily="2" charset="0"/>
              <a:cs typeface="Poppins" panose="00000500000000000000" pitchFamily="2" charset="0"/>
            </a:rPr>
            <a:t>Knime</a:t>
          </a:r>
          <a:r>
            <a:rPr lang="en-US" sz="1300" kern="1200" dirty="0">
              <a:latin typeface="Poppins" panose="00000500000000000000" pitchFamily="2" charset="0"/>
              <a:cs typeface="Poppins" panose="00000500000000000000" pitchFamily="2" charset="0"/>
            </a:rPr>
            <a:t> is Open Source, making it easier for the community to contribute directly to the development of the KNIME platform and create solutions tailored to their own needs.</a:t>
          </a:r>
        </a:p>
      </dsp:txBody>
      <dsp:txXfrm>
        <a:off x="376277" y="883052"/>
        <a:ext cx="2793014" cy="1734178"/>
      </dsp:txXfrm>
    </dsp:sp>
    <dsp:sp modelId="{8E28EA72-DF60-4A17-9A35-E1C79AB6EB5D}">
      <dsp:nvSpPr>
        <dsp:cNvPr id="0" name=""/>
        <dsp:cNvSpPr/>
      </dsp:nvSpPr>
      <dsp:spPr>
        <a:xfrm>
          <a:off x="3545569" y="522891"/>
          <a:ext cx="2900920" cy="1842084"/>
        </a:xfrm>
        <a:prstGeom prst="roundRect">
          <a:avLst>
            <a:gd name="adj" fmla="val 10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6E02D7-8E23-4836-B342-C9B7BE65E543}">
      <dsp:nvSpPr>
        <dsp:cNvPr id="0" name=""/>
        <dsp:cNvSpPr/>
      </dsp:nvSpPr>
      <dsp:spPr>
        <a:xfrm>
          <a:off x="3867893" y="829099"/>
          <a:ext cx="2900920" cy="1842084"/>
        </a:xfrm>
        <a:prstGeom prst="roundRect">
          <a:avLst>
            <a:gd name="adj" fmla="val 10000"/>
          </a:avLst>
        </a:prstGeom>
        <a:solidFill>
          <a:schemeClr val="lt1">
            <a:alpha val="90000"/>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err="1">
              <a:latin typeface="Poppins" panose="00000500000000000000" pitchFamily="2" charset="0"/>
              <a:cs typeface="Poppins" panose="00000500000000000000" pitchFamily="2" charset="0"/>
            </a:rPr>
            <a:t>Knime</a:t>
          </a:r>
          <a:r>
            <a:rPr lang="en-US" sz="1300" kern="1200" dirty="0">
              <a:latin typeface="Poppins" panose="00000500000000000000" pitchFamily="2" charset="0"/>
              <a:cs typeface="Poppins" panose="00000500000000000000" pitchFamily="2" charset="0"/>
            </a:rPr>
            <a:t> has a Forum for users of the KNIME Platform.</a:t>
          </a:r>
        </a:p>
      </dsp:txBody>
      <dsp:txXfrm>
        <a:off x="3921846" y="883052"/>
        <a:ext cx="2793014" cy="1734178"/>
      </dsp:txXfrm>
    </dsp:sp>
    <dsp:sp modelId="{842B28E4-A6C2-48F3-B591-2E7DFB511FDE}">
      <dsp:nvSpPr>
        <dsp:cNvPr id="0" name=""/>
        <dsp:cNvSpPr/>
      </dsp:nvSpPr>
      <dsp:spPr>
        <a:xfrm>
          <a:off x="7091138" y="522891"/>
          <a:ext cx="2900920" cy="1842084"/>
        </a:xfrm>
        <a:prstGeom prst="roundRect">
          <a:avLst>
            <a:gd name="adj" fmla="val 10000"/>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742B2D-A206-431A-899B-0516921D409D}">
      <dsp:nvSpPr>
        <dsp:cNvPr id="0" name=""/>
        <dsp:cNvSpPr/>
      </dsp:nvSpPr>
      <dsp:spPr>
        <a:xfrm>
          <a:off x="7413462" y="829099"/>
          <a:ext cx="2900920" cy="1842084"/>
        </a:xfrm>
        <a:prstGeom prst="roundRect">
          <a:avLst>
            <a:gd name="adj" fmla="val 10000"/>
          </a:avLst>
        </a:prstGeom>
        <a:solidFill>
          <a:schemeClr val="lt1">
            <a:alpha val="90000"/>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err="1">
              <a:latin typeface="Poppins" panose="00000500000000000000" pitchFamily="2" charset="0"/>
              <a:cs typeface="Poppins" panose="00000500000000000000" pitchFamily="2" charset="0"/>
            </a:rPr>
            <a:t>Knime</a:t>
          </a:r>
          <a:r>
            <a:rPr lang="en-US" sz="1300" kern="1200" dirty="0">
              <a:latin typeface="Poppins" panose="00000500000000000000" pitchFamily="2" charset="0"/>
              <a:cs typeface="Poppins" panose="00000500000000000000" pitchFamily="2" charset="0"/>
            </a:rPr>
            <a:t> is a free, codeless Data Analytics platform.</a:t>
          </a:r>
        </a:p>
      </dsp:txBody>
      <dsp:txXfrm>
        <a:off x="7467415" y="883052"/>
        <a:ext cx="2793014" cy="173417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89C57-271F-DE6E-2327-9129F3494DB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FC052359-C098-4411-A776-DBF0A15720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FD688DE9-DAED-00C3-4E44-7E471D7EF4C1}"/>
              </a:ext>
            </a:extLst>
          </p:cNvPr>
          <p:cNvSpPr>
            <a:spLocks noGrp="1"/>
          </p:cNvSpPr>
          <p:nvPr>
            <p:ph type="dt" sz="half" idx="10"/>
          </p:nvPr>
        </p:nvSpPr>
        <p:spPr/>
        <p:txBody>
          <a:bodyPr/>
          <a:lstStyle/>
          <a:p>
            <a:fld id="{0926B9D8-0780-41B9-9608-F3C2AC843D4E}" type="datetimeFigureOut">
              <a:rPr lang="en-ID" smtClean="0"/>
              <a:t>04/01/2023</a:t>
            </a:fld>
            <a:endParaRPr lang="en-ID"/>
          </a:p>
        </p:txBody>
      </p:sp>
      <p:sp>
        <p:nvSpPr>
          <p:cNvPr id="5" name="Footer Placeholder 4">
            <a:extLst>
              <a:ext uri="{FF2B5EF4-FFF2-40B4-BE49-F238E27FC236}">
                <a16:creationId xmlns:a16="http://schemas.microsoft.com/office/drawing/2014/main" id="{EF59576B-A455-7CEF-E9C9-8DBF2381694E}"/>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C6FED760-B596-C45B-A302-EB69D4D221AC}"/>
              </a:ext>
            </a:extLst>
          </p:cNvPr>
          <p:cNvSpPr>
            <a:spLocks noGrp="1"/>
          </p:cNvSpPr>
          <p:nvPr>
            <p:ph type="sldNum" sz="quarter" idx="12"/>
          </p:nvPr>
        </p:nvSpPr>
        <p:spPr/>
        <p:txBody>
          <a:bodyPr/>
          <a:lstStyle/>
          <a:p>
            <a:fld id="{2B534342-2DA2-4D68-829C-604C59685B8E}" type="slidenum">
              <a:rPr lang="en-ID" smtClean="0"/>
              <a:t>‹#›</a:t>
            </a:fld>
            <a:endParaRPr lang="en-ID"/>
          </a:p>
        </p:txBody>
      </p:sp>
    </p:spTree>
    <p:extLst>
      <p:ext uri="{BB962C8B-B14F-4D97-AF65-F5344CB8AC3E}">
        <p14:creationId xmlns:p14="http://schemas.microsoft.com/office/powerpoint/2010/main" val="2423117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751EA-3F6F-16B3-71D1-C7837F7F6E2B}"/>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500D20D8-22C4-B444-7A53-75B62D3F13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E0557749-3086-9ED1-5E79-7523DED29975}"/>
              </a:ext>
            </a:extLst>
          </p:cNvPr>
          <p:cNvSpPr>
            <a:spLocks noGrp="1"/>
          </p:cNvSpPr>
          <p:nvPr>
            <p:ph type="dt" sz="half" idx="10"/>
          </p:nvPr>
        </p:nvSpPr>
        <p:spPr/>
        <p:txBody>
          <a:bodyPr/>
          <a:lstStyle/>
          <a:p>
            <a:fld id="{0926B9D8-0780-41B9-9608-F3C2AC843D4E}" type="datetimeFigureOut">
              <a:rPr lang="en-ID" smtClean="0"/>
              <a:t>04/01/2023</a:t>
            </a:fld>
            <a:endParaRPr lang="en-ID"/>
          </a:p>
        </p:txBody>
      </p:sp>
      <p:sp>
        <p:nvSpPr>
          <p:cNvPr id="5" name="Footer Placeholder 4">
            <a:extLst>
              <a:ext uri="{FF2B5EF4-FFF2-40B4-BE49-F238E27FC236}">
                <a16:creationId xmlns:a16="http://schemas.microsoft.com/office/drawing/2014/main" id="{DA827D1B-C4D7-51E8-982D-EAB94A337236}"/>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C0A50439-1129-B9BF-6FDE-AA74CA73359D}"/>
              </a:ext>
            </a:extLst>
          </p:cNvPr>
          <p:cNvSpPr>
            <a:spLocks noGrp="1"/>
          </p:cNvSpPr>
          <p:nvPr>
            <p:ph type="sldNum" sz="quarter" idx="12"/>
          </p:nvPr>
        </p:nvSpPr>
        <p:spPr/>
        <p:txBody>
          <a:bodyPr/>
          <a:lstStyle/>
          <a:p>
            <a:fld id="{2B534342-2DA2-4D68-829C-604C59685B8E}" type="slidenum">
              <a:rPr lang="en-ID" smtClean="0"/>
              <a:t>‹#›</a:t>
            </a:fld>
            <a:endParaRPr lang="en-ID"/>
          </a:p>
        </p:txBody>
      </p:sp>
    </p:spTree>
    <p:extLst>
      <p:ext uri="{BB962C8B-B14F-4D97-AF65-F5344CB8AC3E}">
        <p14:creationId xmlns:p14="http://schemas.microsoft.com/office/powerpoint/2010/main" val="3023743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3EA273-D29A-3C7A-4550-58EFA26BB27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3FD8C29F-C50D-E980-ED8F-91D29AEC0B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5CCE9C58-FE1E-4CFC-1E86-918157BCDDC6}"/>
              </a:ext>
            </a:extLst>
          </p:cNvPr>
          <p:cNvSpPr>
            <a:spLocks noGrp="1"/>
          </p:cNvSpPr>
          <p:nvPr>
            <p:ph type="dt" sz="half" idx="10"/>
          </p:nvPr>
        </p:nvSpPr>
        <p:spPr/>
        <p:txBody>
          <a:bodyPr/>
          <a:lstStyle/>
          <a:p>
            <a:fld id="{0926B9D8-0780-41B9-9608-F3C2AC843D4E}" type="datetimeFigureOut">
              <a:rPr lang="en-ID" smtClean="0"/>
              <a:t>04/01/2023</a:t>
            </a:fld>
            <a:endParaRPr lang="en-ID"/>
          </a:p>
        </p:txBody>
      </p:sp>
      <p:sp>
        <p:nvSpPr>
          <p:cNvPr id="5" name="Footer Placeholder 4">
            <a:extLst>
              <a:ext uri="{FF2B5EF4-FFF2-40B4-BE49-F238E27FC236}">
                <a16:creationId xmlns:a16="http://schemas.microsoft.com/office/drawing/2014/main" id="{A14BA914-4E3B-21D3-7CB4-2FD9420199CC}"/>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90D7A25E-15E9-68E9-6150-D71FDB2D63B3}"/>
              </a:ext>
            </a:extLst>
          </p:cNvPr>
          <p:cNvSpPr>
            <a:spLocks noGrp="1"/>
          </p:cNvSpPr>
          <p:nvPr>
            <p:ph type="sldNum" sz="quarter" idx="12"/>
          </p:nvPr>
        </p:nvSpPr>
        <p:spPr/>
        <p:txBody>
          <a:bodyPr/>
          <a:lstStyle/>
          <a:p>
            <a:fld id="{2B534342-2DA2-4D68-829C-604C59685B8E}" type="slidenum">
              <a:rPr lang="en-ID" smtClean="0"/>
              <a:t>‹#›</a:t>
            </a:fld>
            <a:endParaRPr lang="en-ID"/>
          </a:p>
        </p:txBody>
      </p:sp>
    </p:spTree>
    <p:extLst>
      <p:ext uri="{BB962C8B-B14F-4D97-AF65-F5344CB8AC3E}">
        <p14:creationId xmlns:p14="http://schemas.microsoft.com/office/powerpoint/2010/main" val="998698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51387-FA4C-8449-D2F9-144A09141284}"/>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7527E46C-F469-C8F1-D1EE-FC6AE72EC0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ECCB761F-A234-1B51-A265-3223A7BA20FD}"/>
              </a:ext>
            </a:extLst>
          </p:cNvPr>
          <p:cNvSpPr>
            <a:spLocks noGrp="1"/>
          </p:cNvSpPr>
          <p:nvPr>
            <p:ph type="dt" sz="half" idx="10"/>
          </p:nvPr>
        </p:nvSpPr>
        <p:spPr/>
        <p:txBody>
          <a:bodyPr/>
          <a:lstStyle/>
          <a:p>
            <a:fld id="{0926B9D8-0780-41B9-9608-F3C2AC843D4E}" type="datetimeFigureOut">
              <a:rPr lang="en-ID" smtClean="0"/>
              <a:t>04/01/2023</a:t>
            </a:fld>
            <a:endParaRPr lang="en-ID"/>
          </a:p>
        </p:txBody>
      </p:sp>
      <p:sp>
        <p:nvSpPr>
          <p:cNvPr id="5" name="Footer Placeholder 4">
            <a:extLst>
              <a:ext uri="{FF2B5EF4-FFF2-40B4-BE49-F238E27FC236}">
                <a16:creationId xmlns:a16="http://schemas.microsoft.com/office/drawing/2014/main" id="{06C0EDEE-7EE4-9327-9B8C-392E8A67C928}"/>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811762EF-AB2B-8D54-A143-F21F17AC2CB2}"/>
              </a:ext>
            </a:extLst>
          </p:cNvPr>
          <p:cNvSpPr>
            <a:spLocks noGrp="1"/>
          </p:cNvSpPr>
          <p:nvPr>
            <p:ph type="sldNum" sz="quarter" idx="12"/>
          </p:nvPr>
        </p:nvSpPr>
        <p:spPr/>
        <p:txBody>
          <a:bodyPr/>
          <a:lstStyle/>
          <a:p>
            <a:fld id="{2B534342-2DA2-4D68-829C-604C59685B8E}" type="slidenum">
              <a:rPr lang="en-ID" smtClean="0"/>
              <a:t>‹#›</a:t>
            </a:fld>
            <a:endParaRPr lang="en-ID"/>
          </a:p>
        </p:txBody>
      </p:sp>
    </p:spTree>
    <p:extLst>
      <p:ext uri="{BB962C8B-B14F-4D97-AF65-F5344CB8AC3E}">
        <p14:creationId xmlns:p14="http://schemas.microsoft.com/office/powerpoint/2010/main" val="1404126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27F9C-9F04-26C0-35EF-3B89DC3DCC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CA1CF9F0-5506-C1CC-E8B2-DAC55EED33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B51E047-5332-6C7F-04CD-1DF19EA2D546}"/>
              </a:ext>
            </a:extLst>
          </p:cNvPr>
          <p:cNvSpPr>
            <a:spLocks noGrp="1"/>
          </p:cNvSpPr>
          <p:nvPr>
            <p:ph type="dt" sz="half" idx="10"/>
          </p:nvPr>
        </p:nvSpPr>
        <p:spPr/>
        <p:txBody>
          <a:bodyPr/>
          <a:lstStyle/>
          <a:p>
            <a:fld id="{0926B9D8-0780-41B9-9608-F3C2AC843D4E}" type="datetimeFigureOut">
              <a:rPr lang="en-ID" smtClean="0"/>
              <a:t>04/01/2023</a:t>
            </a:fld>
            <a:endParaRPr lang="en-ID"/>
          </a:p>
        </p:txBody>
      </p:sp>
      <p:sp>
        <p:nvSpPr>
          <p:cNvPr id="5" name="Footer Placeholder 4">
            <a:extLst>
              <a:ext uri="{FF2B5EF4-FFF2-40B4-BE49-F238E27FC236}">
                <a16:creationId xmlns:a16="http://schemas.microsoft.com/office/drawing/2014/main" id="{316A80ED-1948-6D98-63D8-03D4F8EAE8F2}"/>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5FF76883-F39C-3561-CF2A-021AC50A2E18}"/>
              </a:ext>
            </a:extLst>
          </p:cNvPr>
          <p:cNvSpPr>
            <a:spLocks noGrp="1"/>
          </p:cNvSpPr>
          <p:nvPr>
            <p:ph type="sldNum" sz="quarter" idx="12"/>
          </p:nvPr>
        </p:nvSpPr>
        <p:spPr/>
        <p:txBody>
          <a:bodyPr/>
          <a:lstStyle/>
          <a:p>
            <a:fld id="{2B534342-2DA2-4D68-829C-604C59685B8E}" type="slidenum">
              <a:rPr lang="en-ID" smtClean="0"/>
              <a:t>‹#›</a:t>
            </a:fld>
            <a:endParaRPr lang="en-ID"/>
          </a:p>
        </p:txBody>
      </p:sp>
    </p:spTree>
    <p:extLst>
      <p:ext uri="{BB962C8B-B14F-4D97-AF65-F5344CB8AC3E}">
        <p14:creationId xmlns:p14="http://schemas.microsoft.com/office/powerpoint/2010/main" val="1314059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90E5B-A568-488D-837A-6079CCE565AB}"/>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B4BB7B44-C1C3-F48B-B9F9-9A5A0EC0918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C9FFAD84-FCCC-36F7-5468-A8E3E2C3A5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4C52996B-F42E-38B5-E4C5-C48288B08106}"/>
              </a:ext>
            </a:extLst>
          </p:cNvPr>
          <p:cNvSpPr>
            <a:spLocks noGrp="1"/>
          </p:cNvSpPr>
          <p:nvPr>
            <p:ph type="dt" sz="half" idx="10"/>
          </p:nvPr>
        </p:nvSpPr>
        <p:spPr/>
        <p:txBody>
          <a:bodyPr/>
          <a:lstStyle/>
          <a:p>
            <a:fld id="{0926B9D8-0780-41B9-9608-F3C2AC843D4E}" type="datetimeFigureOut">
              <a:rPr lang="en-ID" smtClean="0"/>
              <a:t>04/01/2023</a:t>
            </a:fld>
            <a:endParaRPr lang="en-ID"/>
          </a:p>
        </p:txBody>
      </p:sp>
      <p:sp>
        <p:nvSpPr>
          <p:cNvPr id="6" name="Footer Placeholder 5">
            <a:extLst>
              <a:ext uri="{FF2B5EF4-FFF2-40B4-BE49-F238E27FC236}">
                <a16:creationId xmlns:a16="http://schemas.microsoft.com/office/drawing/2014/main" id="{2C70EEC1-F3F8-3397-9F97-175916F81993}"/>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98E9F67C-6E50-2305-D1D2-4BCA4E9B498B}"/>
              </a:ext>
            </a:extLst>
          </p:cNvPr>
          <p:cNvSpPr>
            <a:spLocks noGrp="1"/>
          </p:cNvSpPr>
          <p:nvPr>
            <p:ph type="sldNum" sz="quarter" idx="12"/>
          </p:nvPr>
        </p:nvSpPr>
        <p:spPr/>
        <p:txBody>
          <a:bodyPr/>
          <a:lstStyle/>
          <a:p>
            <a:fld id="{2B534342-2DA2-4D68-829C-604C59685B8E}" type="slidenum">
              <a:rPr lang="en-ID" smtClean="0"/>
              <a:t>‹#›</a:t>
            </a:fld>
            <a:endParaRPr lang="en-ID"/>
          </a:p>
        </p:txBody>
      </p:sp>
    </p:spTree>
    <p:extLst>
      <p:ext uri="{BB962C8B-B14F-4D97-AF65-F5344CB8AC3E}">
        <p14:creationId xmlns:p14="http://schemas.microsoft.com/office/powerpoint/2010/main" val="2447603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F53C8-BDA2-375E-43C7-65BB5ED9F2E9}"/>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A7D9D48C-E375-E59B-BE51-2560B50A0A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001499-6F43-BDAE-F098-DE32ACC0DF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A2291CF7-4975-392C-15F2-A5B8C12970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BAB388-136E-D34F-97C2-B47D8B282F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8F80EDBD-151F-A780-7B1B-7DDC1CBF00B9}"/>
              </a:ext>
            </a:extLst>
          </p:cNvPr>
          <p:cNvSpPr>
            <a:spLocks noGrp="1"/>
          </p:cNvSpPr>
          <p:nvPr>
            <p:ph type="dt" sz="half" idx="10"/>
          </p:nvPr>
        </p:nvSpPr>
        <p:spPr/>
        <p:txBody>
          <a:bodyPr/>
          <a:lstStyle/>
          <a:p>
            <a:fld id="{0926B9D8-0780-41B9-9608-F3C2AC843D4E}" type="datetimeFigureOut">
              <a:rPr lang="en-ID" smtClean="0"/>
              <a:t>04/01/2023</a:t>
            </a:fld>
            <a:endParaRPr lang="en-ID"/>
          </a:p>
        </p:txBody>
      </p:sp>
      <p:sp>
        <p:nvSpPr>
          <p:cNvPr id="8" name="Footer Placeholder 7">
            <a:extLst>
              <a:ext uri="{FF2B5EF4-FFF2-40B4-BE49-F238E27FC236}">
                <a16:creationId xmlns:a16="http://schemas.microsoft.com/office/drawing/2014/main" id="{FDFA17EB-DD08-7E7C-B3E9-29D8A6877A13}"/>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EE4199C9-18FE-DED7-DCF6-29106B41179E}"/>
              </a:ext>
            </a:extLst>
          </p:cNvPr>
          <p:cNvSpPr>
            <a:spLocks noGrp="1"/>
          </p:cNvSpPr>
          <p:nvPr>
            <p:ph type="sldNum" sz="quarter" idx="12"/>
          </p:nvPr>
        </p:nvSpPr>
        <p:spPr/>
        <p:txBody>
          <a:bodyPr/>
          <a:lstStyle/>
          <a:p>
            <a:fld id="{2B534342-2DA2-4D68-829C-604C59685B8E}" type="slidenum">
              <a:rPr lang="en-ID" smtClean="0"/>
              <a:t>‹#›</a:t>
            </a:fld>
            <a:endParaRPr lang="en-ID"/>
          </a:p>
        </p:txBody>
      </p:sp>
    </p:spTree>
    <p:extLst>
      <p:ext uri="{BB962C8B-B14F-4D97-AF65-F5344CB8AC3E}">
        <p14:creationId xmlns:p14="http://schemas.microsoft.com/office/powerpoint/2010/main" val="1242117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F7877-78F5-6D55-4B93-053BD883E375}"/>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1D9E516A-CB4F-2ADD-592D-5F2E5F7F8F45}"/>
              </a:ext>
            </a:extLst>
          </p:cNvPr>
          <p:cNvSpPr>
            <a:spLocks noGrp="1"/>
          </p:cNvSpPr>
          <p:nvPr>
            <p:ph type="dt" sz="half" idx="10"/>
          </p:nvPr>
        </p:nvSpPr>
        <p:spPr/>
        <p:txBody>
          <a:bodyPr/>
          <a:lstStyle/>
          <a:p>
            <a:fld id="{0926B9D8-0780-41B9-9608-F3C2AC843D4E}" type="datetimeFigureOut">
              <a:rPr lang="en-ID" smtClean="0"/>
              <a:t>04/01/2023</a:t>
            </a:fld>
            <a:endParaRPr lang="en-ID"/>
          </a:p>
        </p:txBody>
      </p:sp>
      <p:sp>
        <p:nvSpPr>
          <p:cNvPr id="4" name="Footer Placeholder 3">
            <a:extLst>
              <a:ext uri="{FF2B5EF4-FFF2-40B4-BE49-F238E27FC236}">
                <a16:creationId xmlns:a16="http://schemas.microsoft.com/office/drawing/2014/main" id="{D3FE6DBE-4881-9F7E-5088-8183611B5D45}"/>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A8749C3E-42DD-316B-DE76-61396808000E}"/>
              </a:ext>
            </a:extLst>
          </p:cNvPr>
          <p:cNvSpPr>
            <a:spLocks noGrp="1"/>
          </p:cNvSpPr>
          <p:nvPr>
            <p:ph type="sldNum" sz="quarter" idx="12"/>
          </p:nvPr>
        </p:nvSpPr>
        <p:spPr/>
        <p:txBody>
          <a:bodyPr/>
          <a:lstStyle/>
          <a:p>
            <a:fld id="{2B534342-2DA2-4D68-829C-604C59685B8E}" type="slidenum">
              <a:rPr lang="en-ID" smtClean="0"/>
              <a:t>‹#›</a:t>
            </a:fld>
            <a:endParaRPr lang="en-ID"/>
          </a:p>
        </p:txBody>
      </p:sp>
    </p:spTree>
    <p:extLst>
      <p:ext uri="{BB962C8B-B14F-4D97-AF65-F5344CB8AC3E}">
        <p14:creationId xmlns:p14="http://schemas.microsoft.com/office/powerpoint/2010/main" val="3185276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E8D2A3-F8AD-5750-66EF-12EF6724CB15}"/>
              </a:ext>
            </a:extLst>
          </p:cNvPr>
          <p:cNvSpPr>
            <a:spLocks noGrp="1"/>
          </p:cNvSpPr>
          <p:nvPr>
            <p:ph type="dt" sz="half" idx="10"/>
          </p:nvPr>
        </p:nvSpPr>
        <p:spPr/>
        <p:txBody>
          <a:bodyPr/>
          <a:lstStyle/>
          <a:p>
            <a:fld id="{0926B9D8-0780-41B9-9608-F3C2AC843D4E}" type="datetimeFigureOut">
              <a:rPr lang="en-ID" smtClean="0"/>
              <a:t>04/01/2023</a:t>
            </a:fld>
            <a:endParaRPr lang="en-ID"/>
          </a:p>
        </p:txBody>
      </p:sp>
      <p:sp>
        <p:nvSpPr>
          <p:cNvPr id="3" name="Footer Placeholder 2">
            <a:extLst>
              <a:ext uri="{FF2B5EF4-FFF2-40B4-BE49-F238E27FC236}">
                <a16:creationId xmlns:a16="http://schemas.microsoft.com/office/drawing/2014/main" id="{4AD02233-7844-1C73-5DC8-FF7CCE8FC9AC}"/>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28D34AB6-09E5-8D16-72A2-123A3131524A}"/>
              </a:ext>
            </a:extLst>
          </p:cNvPr>
          <p:cNvSpPr>
            <a:spLocks noGrp="1"/>
          </p:cNvSpPr>
          <p:nvPr>
            <p:ph type="sldNum" sz="quarter" idx="12"/>
          </p:nvPr>
        </p:nvSpPr>
        <p:spPr/>
        <p:txBody>
          <a:bodyPr/>
          <a:lstStyle/>
          <a:p>
            <a:fld id="{2B534342-2DA2-4D68-829C-604C59685B8E}" type="slidenum">
              <a:rPr lang="en-ID" smtClean="0"/>
              <a:t>‹#›</a:t>
            </a:fld>
            <a:endParaRPr lang="en-ID"/>
          </a:p>
        </p:txBody>
      </p:sp>
    </p:spTree>
    <p:extLst>
      <p:ext uri="{BB962C8B-B14F-4D97-AF65-F5344CB8AC3E}">
        <p14:creationId xmlns:p14="http://schemas.microsoft.com/office/powerpoint/2010/main" val="2158482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8409B-E2CD-1CA1-9FFE-19BB09E5AC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1649E0FE-1908-7155-BB24-FBBD82A4B8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AA0054D5-B0CE-954E-86CF-518D97C48D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5D2707-051A-F920-A585-FD3EBC58E8A8}"/>
              </a:ext>
            </a:extLst>
          </p:cNvPr>
          <p:cNvSpPr>
            <a:spLocks noGrp="1"/>
          </p:cNvSpPr>
          <p:nvPr>
            <p:ph type="dt" sz="half" idx="10"/>
          </p:nvPr>
        </p:nvSpPr>
        <p:spPr/>
        <p:txBody>
          <a:bodyPr/>
          <a:lstStyle/>
          <a:p>
            <a:fld id="{0926B9D8-0780-41B9-9608-F3C2AC843D4E}" type="datetimeFigureOut">
              <a:rPr lang="en-ID" smtClean="0"/>
              <a:t>04/01/2023</a:t>
            </a:fld>
            <a:endParaRPr lang="en-ID"/>
          </a:p>
        </p:txBody>
      </p:sp>
      <p:sp>
        <p:nvSpPr>
          <p:cNvPr id="6" name="Footer Placeholder 5">
            <a:extLst>
              <a:ext uri="{FF2B5EF4-FFF2-40B4-BE49-F238E27FC236}">
                <a16:creationId xmlns:a16="http://schemas.microsoft.com/office/drawing/2014/main" id="{1C3E6A39-C43F-59A4-36D5-A4B11C64EAD1}"/>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CEEBC79B-AC0C-6C45-8A42-4CB67115EAC5}"/>
              </a:ext>
            </a:extLst>
          </p:cNvPr>
          <p:cNvSpPr>
            <a:spLocks noGrp="1"/>
          </p:cNvSpPr>
          <p:nvPr>
            <p:ph type="sldNum" sz="quarter" idx="12"/>
          </p:nvPr>
        </p:nvSpPr>
        <p:spPr/>
        <p:txBody>
          <a:bodyPr/>
          <a:lstStyle/>
          <a:p>
            <a:fld id="{2B534342-2DA2-4D68-829C-604C59685B8E}" type="slidenum">
              <a:rPr lang="en-ID" smtClean="0"/>
              <a:t>‹#›</a:t>
            </a:fld>
            <a:endParaRPr lang="en-ID"/>
          </a:p>
        </p:txBody>
      </p:sp>
    </p:spTree>
    <p:extLst>
      <p:ext uri="{BB962C8B-B14F-4D97-AF65-F5344CB8AC3E}">
        <p14:creationId xmlns:p14="http://schemas.microsoft.com/office/powerpoint/2010/main" val="303832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E5544-2FCD-6FFA-4458-D8E23080D5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1A215E4D-E32E-9EBE-F749-70C1E8AFC5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F3F99318-63E1-2AF4-AFC1-B0F2F8E022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ACD283-FC9E-F52B-72F9-7AAE8FB9C78D}"/>
              </a:ext>
            </a:extLst>
          </p:cNvPr>
          <p:cNvSpPr>
            <a:spLocks noGrp="1"/>
          </p:cNvSpPr>
          <p:nvPr>
            <p:ph type="dt" sz="half" idx="10"/>
          </p:nvPr>
        </p:nvSpPr>
        <p:spPr/>
        <p:txBody>
          <a:bodyPr/>
          <a:lstStyle/>
          <a:p>
            <a:fld id="{0926B9D8-0780-41B9-9608-F3C2AC843D4E}" type="datetimeFigureOut">
              <a:rPr lang="en-ID" smtClean="0"/>
              <a:t>04/01/2023</a:t>
            </a:fld>
            <a:endParaRPr lang="en-ID"/>
          </a:p>
        </p:txBody>
      </p:sp>
      <p:sp>
        <p:nvSpPr>
          <p:cNvPr id="6" name="Footer Placeholder 5">
            <a:extLst>
              <a:ext uri="{FF2B5EF4-FFF2-40B4-BE49-F238E27FC236}">
                <a16:creationId xmlns:a16="http://schemas.microsoft.com/office/drawing/2014/main" id="{0EE459E0-6721-8778-2D4A-1EDB7157FA52}"/>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B66EEA90-7B9F-7C5D-852F-EA1FE67E25D4}"/>
              </a:ext>
            </a:extLst>
          </p:cNvPr>
          <p:cNvSpPr>
            <a:spLocks noGrp="1"/>
          </p:cNvSpPr>
          <p:nvPr>
            <p:ph type="sldNum" sz="quarter" idx="12"/>
          </p:nvPr>
        </p:nvSpPr>
        <p:spPr/>
        <p:txBody>
          <a:bodyPr/>
          <a:lstStyle/>
          <a:p>
            <a:fld id="{2B534342-2DA2-4D68-829C-604C59685B8E}" type="slidenum">
              <a:rPr lang="en-ID" smtClean="0"/>
              <a:t>‹#›</a:t>
            </a:fld>
            <a:endParaRPr lang="en-ID"/>
          </a:p>
        </p:txBody>
      </p:sp>
    </p:spTree>
    <p:extLst>
      <p:ext uri="{BB962C8B-B14F-4D97-AF65-F5344CB8AC3E}">
        <p14:creationId xmlns:p14="http://schemas.microsoft.com/office/powerpoint/2010/main" val="1711284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17F50-5F9C-BB8E-2C6B-019511D313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DA82D64D-8BE2-C8A1-1281-D776A977D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6D2832EB-9D66-A7CF-2F8A-B0EEA4FF37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26B9D8-0780-41B9-9608-F3C2AC843D4E}" type="datetimeFigureOut">
              <a:rPr lang="en-ID" smtClean="0"/>
              <a:t>04/01/2023</a:t>
            </a:fld>
            <a:endParaRPr lang="en-ID"/>
          </a:p>
        </p:txBody>
      </p:sp>
      <p:sp>
        <p:nvSpPr>
          <p:cNvPr id="5" name="Footer Placeholder 4">
            <a:extLst>
              <a:ext uri="{FF2B5EF4-FFF2-40B4-BE49-F238E27FC236}">
                <a16:creationId xmlns:a16="http://schemas.microsoft.com/office/drawing/2014/main" id="{D1E3EFF0-F1F4-DB4A-4AB1-9DBB6AEDF0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6A94E845-89AA-6E32-836D-1D41F1A03C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534342-2DA2-4D68-829C-604C59685B8E}" type="slidenum">
              <a:rPr lang="en-ID" smtClean="0"/>
              <a:t>‹#›</a:t>
            </a:fld>
            <a:endParaRPr lang="en-ID"/>
          </a:p>
        </p:txBody>
      </p:sp>
    </p:spTree>
    <p:extLst>
      <p:ext uri="{BB962C8B-B14F-4D97-AF65-F5344CB8AC3E}">
        <p14:creationId xmlns:p14="http://schemas.microsoft.com/office/powerpoint/2010/main" val="37320037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699DC"/>
        </a:solidFill>
        <a:effectLst/>
      </p:bgPr>
    </p:bg>
    <p:spTree>
      <p:nvGrpSpPr>
        <p:cNvPr id="1" name=""/>
        <p:cNvGrpSpPr/>
        <p:nvPr/>
      </p:nvGrpSpPr>
      <p:grpSpPr>
        <a:xfrm>
          <a:off x="0" y="0"/>
          <a:ext cx="0" cy="0"/>
          <a:chOff x="0" y="0"/>
          <a:chExt cx="0" cy="0"/>
        </a:xfrm>
      </p:grpSpPr>
      <p:sp>
        <p:nvSpPr>
          <p:cNvPr id="4" name="Google Shape;54;p13">
            <a:extLst>
              <a:ext uri="{FF2B5EF4-FFF2-40B4-BE49-F238E27FC236}">
                <a16:creationId xmlns:a16="http://schemas.microsoft.com/office/drawing/2014/main" id="{3398C795-4B00-7B35-CB53-D3730D20FA4C}"/>
              </a:ext>
            </a:extLst>
          </p:cNvPr>
          <p:cNvSpPr txBox="1"/>
          <p:nvPr/>
        </p:nvSpPr>
        <p:spPr>
          <a:xfrm>
            <a:off x="925317" y="2699583"/>
            <a:ext cx="3537426" cy="1458831"/>
          </a:xfrm>
          <a:prstGeom prst="rect">
            <a:avLst/>
          </a:prstGeom>
          <a:noFill/>
          <a:ln>
            <a:noFill/>
          </a:ln>
        </p:spPr>
        <p:txBody>
          <a:bodyPr spcFirstLastPara="1" wrap="square" lIns="91425" tIns="91425" rIns="91425" bIns="91425" anchor="t" anchorCtr="0">
            <a:spAutoFit/>
          </a:bodyPr>
          <a:lstStyle/>
          <a:p>
            <a:pPr marL="0" marR="0" lvl="0" indent="0" algn="r" rtl="0">
              <a:lnSpc>
                <a:spcPct val="115000"/>
              </a:lnSpc>
              <a:spcBef>
                <a:spcPts val="0"/>
              </a:spcBef>
              <a:spcAft>
                <a:spcPts val="0"/>
              </a:spcAft>
              <a:buClr>
                <a:srgbClr val="000000"/>
              </a:buClr>
              <a:buSzPts val="2400"/>
              <a:buFont typeface="Arial"/>
              <a:buNone/>
            </a:pPr>
            <a:r>
              <a:rPr lang="en" sz="3400" dirty="0">
                <a:solidFill>
                  <a:srgbClr val="FFFFFF"/>
                </a:solidFill>
              </a:rPr>
              <a:t>Selamat</a:t>
            </a:r>
            <a:r>
              <a:rPr lang="en" sz="2000" b="0" i="0" u="none" strike="noStrike" cap="none" dirty="0">
                <a:solidFill>
                  <a:srgbClr val="FFFFFF"/>
                </a:solidFill>
                <a:latin typeface="Arial"/>
                <a:ea typeface="Arial"/>
                <a:cs typeface="Arial"/>
                <a:sym typeface="Arial"/>
              </a:rPr>
              <a:t> </a:t>
            </a:r>
            <a:br>
              <a:rPr lang="en" sz="2400" b="0" i="0" u="none" strike="noStrike" cap="none" dirty="0">
                <a:solidFill>
                  <a:srgbClr val="FFFFFF"/>
                </a:solidFill>
                <a:latin typeface="Arial"/>
                <a:ea typeface="Arial"/>
                <a:cs typeface="Arial"/>
                <a:sym typeface="Arial"/>
              </a:rPr>
            </a:br>
            <a:r>
              <a:rPr lang="en" sz="3800" b="1" dirty="0">
                <a:solidFill>
                  <a:srgbClr val="FFFFFF"/>
                </a:solidFill>
              </a:rPr>
              <a:t>Datang</a:t>
            </a:r>
            <a:r>
              <a:rPr lang="en" sz="2400" b="1" dirty="0">
                <a:solidFill>
                  <a:srgbClr val="FFFFFF"/>
                </a:solidFill>
              </a:rPr>
              <a:t> !</a:t>
            </a:r>
            <a:r>
              <a:rPr lang="en" sz="2400" b="0" i="0" u="none" strike="noStrike" cap="none" dirty="0">
                <a:solidFill>
                  <a:srgbClr val="FFFFFF"/>
                </a:solidFill>
                <a:latin typeface="Arial"/>
                <a:ea typeface="Arial"/>
                <a:cs typeface="Arial"/>
                <a:sym typeface="Arial"/>
              </a:rPr>
              <a:t> </a:t>
            </a:r>
            <a:endParaRPr sz="2400" b="0" i="0" u="none" strike="noStrike" cap="none" dirty="0">
              <a:solidFill>
                <a:srgbClr val="FFFFFF"/>
              </a:solidFill>
              <a:latin typeface="Arial"/>
              <a:ea typeface="Arial"/>
              <a:cs typeface="Arial"/>
              <a:sym typeface="Arial"/>
            </a:endParaRPr>
          </a:p>
        </p:txBody>
      </p:sp>
      <p:cxnSp>
        <p:nvCxnSpPr>
          <p:cNvPr id="5" name="Google Shape;55;p13">
            <a:extLst>
              <a:ext uri="{FF2B5EF4-FFF2-40B4-BE49-F238E27FC236}">
                <a16:creationId xmlns:a16="http://schemas.microsoft.com/office/drawing/2014/main" id="{6467895F-9068-BDE1-A709-6C485957A06A}"/>
              </a:ext>
            </a:extLst>
          </p:cNvPr>
          <p:cNvCxnSpPr>
            <a:cxnSpLocks/>
          </p:cNvCxnSpPr>
          <p:nvPr/>
        </p:nvCxnSpPr>
        <p:spPr>
          <a:xfrm>
            <a:off x="4695449" y="1484246"/>
            <a:ext cx="44304" cy="3889507"/>
          </a:xfrm>
          <a:prstGeom prst="straightConnector1">
            <a:avLst/>
          </a:prstGeom>
          <a:noFill/>
          <a:ln w="19050" cap="flat" cmpd="sng">
            <a:solidFill>
              <a:srgbClr val="FFFFFF"/>
            </a:solidFill>
            <a:prstDash val="solid"/>
            <a:round/>
            <a:headEnd type="none" w="sm" len="sm"/>
            <a:tailEnd type="none" w="sm" len="sm"/>
          </a:ln>
        </p:spPr>
      </p:cxnSp>
    </p:spTree>
    <p:extLst>
      <p:ext uri="{BB962C8B-B14F-4D97-AF65-F5344CB8AC3E}">
        <p14:creationId xmlns:p14="http://schemas.microsoft.com/office/powerpoint/2010/main" val="30115509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D6C85B51-EA9C-E287-10AE-FEC30B89E3A8}"/>
              </a:ext>
            </a:extLst>
          </p:cNvPr>
          <p:cNvSpPr>
            <a:spLocks noGrp="1"/>
          </p:cNvSpPr>
          <p:nvPr>
            <p:ph type="title"/>
          </p:nvPr>
        </p:nvSpPr>
        <p:spPr>
          <a:xfrm>
            <a:off x="795528" y="386930"/>
            <a:ext cx="10141799" cy="1300554"/>
          </a:xfrm>
        </p:spPr>
        <p:txBody>
          <a:bodyPr anchor="b">
            <a:normAutofit/>
          </a:bodyPr>
          <a:lstStyle/>
          <a:p>
            <a:r>
              <a:rPr lang="en-US" sz="4800" dirty="0">
                <a:latin typeface="Aharoni" panose="02010803020104030203" pitchFamily="2" charset="-79"/>
                <a:cs typeface="Aharoni" panose="02010803020104030203" pitchFamily="2" charset="-79"/>
              </a:rPr>
              <a:t>Why do you need to use KNIME?</a:t>
            </a:r>
            <a:endParaRPr lang="en-ID" sz="4800" dirty="0">
              <a:latin typeface="Aharoni" panose="02010803020104030203" pitchFamily="2" charset="-79"/>
              <a:cs typeface="Aharoni" panose="02010803020104030203" pitchFamily="2" charset="-79"/>
            </a:endParaRPr>
          </a:p>
        </p:txBody>
      </p:sp>
      <p:sp>
        <p:nvSpPr>
          <p:cNvPr id="66" name="Rectangle 65">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agram&#10;&#10;Description automatically generated">
            <a:extLst>
              <a:ext uri="{FF2B5EF4-FFF2-40B4-BE49-F238E27FC236}">
                <a16:creationId xmlns:a16="http://schemas.microsoft.com/office/drawing/2014/main" id="{DDF649F4-9112-CE08-79D5-00302E8F54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295" y="3235900"/>
            <a:ext cx="5150277" cy="2291873"/>
          </a:xfrm>
          <a:prstGeom prst="rect">
            <a:avLst/>
          </a:prstGeom>
        </p:spPr>
      </p:pic>
      <p:sp>
        <p:nvSpPr>
          <p:cNvPr id="3" name="Content Placeholder 2">
            <a:extLst>
              <a:ext uri="{FF2B5EF4-FFF2-40B4-BE49-F238E27FC236}">
                <a16:creationId xmlns:a16="http://schemas.microsoft.com/office/drawing/2014/main" id="{946F5472-86CC-8565-3535-2EAE030ABBA4}"/>
              </a:ext>
            </a:extLst>
          </p:cNvPr>
          <p:cNvSpPr>
            <a:spLocks noGrp="1"/>
          </p:cNvSpPr>
          <p:nvPr>
            <p:ph idx="1"/>
          </p:nvPr>
        </p:nvSpPr>
        <p:spPr>
          <a:xfrm>
            <a:off x="6406429" y="2599509"/>
            <a:ext cx="4530898" cy="3639450"/>
          </a:xfrm>
        </p:spPr>
        <p:txBody>
          <a:bodyPr vert="horz" lIns="91440" tIns="45720" rIns="91440" bIns="45720" rtlCol="0" anchor="ctr">
            <a:normAutofit/>
          </a:bodyPr>
          <a:lstStyle/>
          <a:p>
            <a:r>
              <a:rPr lang="en-US" sz="2200" b="1" i="0" dirty="0">
                <a:effectLst/>
                <a:latin typeface="Poppins" panose="00000500000000000000" pitchFamily="2" charset="0"/>
                <a:cs typeface="Poppins" panose="00000500000000000000" pitchFamily="2" charset="0"/>
              </a:rPr>
              <a:t>Data File</a:t>
            </a:r>
          </a:p>
          <a:p>
            <a:pPr marL="0" indent="0">
              <a:buNone/>
            </a:pPr>
            <a:r>
              <a:rPr lang="en-ID" sz="1600" dirty="0">
                <a:latin typeface="Poppins" panose="00000500000000000000" pitchFamily="2" charset="0"/>
                <a:cs typeface="Poppins" panose="00000500000000000000" pitchFamily="2" charset="0"/>
              </a:rPr>
              <a:t>KNIME Table, Excel, CSV, Text, ARFF, PMML, SAS7BDAT, DLT, Other. </a:t>
            </a:r>
            <a:endParaRPr lang="en-US" sz="1600" dirty="0">
              <a:latin typeface="Poppins" panose="00000500000000000000" pitchFamily="2" charset="0"/>
              <a:cs typeface="Poppins" panose="00000500000000000000" pitchFamily="2" charset="0"/>
            </a:endParaRPr>
          </a:p>
        </p:txBody>
      </p:sp>
      <p:sp>
        <p:nvSpPr>
          <p:cNvPr id="70" name="Rectangle 69">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6770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E1D3FD29-582D-425A-722D-8A02B03854BF}"/>
              </a:ext>
            </a:extLst>
          </p:cNvPr>
          <p:cNvSpPr>
            <a:spLocks noGrp="1"/>
          </p:cNvSpPr>
          <p:nvPr>
            <p:ph type="title"/>
          </p:nvPr>
        </p:nvSpPr>
        <p:spPr>
          <a:xfrm>
            <a:off x="793662" y="386930"/>
            <a:ext cx="10066122" cy="1298448"/>
          </a:xfrm>
        </p:spPr>
        <p:txBody>
          <a:bodyPr anchor="b">
            <a:normAutofit/>
          </a:bodyPr>
          <a:lstStyle/>
          <a:p>
            <a:r>
              <a:rPr lang="en-US" sz="4800" dirty="0">
                <a:latin typeface="Aharoni" panose="02010803020104030203" pitchFamily="2" charset="-79"/>
                <a:cs typeface="Aharoni" panose="02010803020104030203" pitchFamily="2" charset="-79"/>
              </a:rPr>
              <a:t>Why do you need to use KNIME?</a:t>
            </a:r>
            <a:endParaRPr lang="en-ID" sz="4800" dirty="0">
              <a:latin typeface="Aharoni" panose="02010803020104030203" pitchFamily="2" charset="-79"/>
              <a:cs typeface="Aharoni" panose="02010803020104030203" pitchFamily="2" charset="-79"/>
            </a:endParaRPr>
          </a:p>
        </p:txBody>
      </p:sp>
      <p:sp>
        <p:nvSpPr>
          <p:cNvPr id="22" name="Rectangle 2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777FA30-143B-C1A8-BBC8-470F177F50A0}"/>
              </a:ext>
            </a:extLst>
          </p:cNvPr>
          <p:cNvSpPr>
            <a:spLocks noGrp="1"/>
          </p:cNvSpPr>
          <p:nvPr>
            <p:ph idx="1"/>
          </p:nvPr>
        </p:nvSpPr>
        <p:spPr>
          <a:xfrm>
            <a:off x="808638" y="2517349"/>
            <a:ext cx="4530898" cy="3639450"/>
          </a:xfrm>
        </p:spPr>
        <p:txBody>
          <a:bodyPr anchor="ctr">
            <a:normAutofit/>
          </a:bodyPr>
          <a:lstStyle/>
          <a:p>
            <a:pPr>
              <a:buFont typeface="Arial" panose="020B0604020202020204" pitchFamily="34" charset="0"/>
              <a:buChar char="•"/>
            </a:pPr>
            <a:r>
              <a:rPr lang="en-US" sz="2200" b="1" i="0" dirty="0">
                <a:effectLst/>
                <a:latin typeface="Poppins" panose="00000500000000000000" pitchFamily="2" charset="0"/>
                <a:cs typeface="Poppins" panose="00000500000000000000" pitchFamily="2" charset="0"/>
              </a:rPr>
              <a:t>Scripting</a:t>
            </a:r>
          </a:p>
          <a:p>
            <a:pPr marL="0" indent="0">
              <a:lnSpc>
                <a:spcPct val="150000"/>
              </a:lnSpc>
              <a:buNone/>
            </a:pPr>
            <a:r>
              <a:rPr lang="en-ID" sz="1600" dirty="0">
                <a:latin typeface="Poppins" panose="00000500000000000000" pitchFamily="2" charset="0"/>
                <a:cs typeface="Poppins" panose="00000500000000000000" pitchFamily="2" charset="0"/>
              </a:rPr>
              <a:t>R, Python, Java, JavaScript, Perl, Groovy, </a:t>
            </a:r>
            <a:r>
              <a:rPr lang="en-ID" sz="1600" dirty="0" err="1">
                <a:latin typeface="Poppins" panose="00000500000000000000" pitchFamily="2" charset="0"/>
                <a:cs typeface="Poppins" panose="00000500000000000000" pitchFamily="2" charset="0"/>
              </a:rPr>
              <a:t>Matlab</a:t>
            </a:r>
            <a:r>
              <a:rPr lang="en-ID" sz="1600" dirty="0">
                <a:latin typeface="Poppins" panose="00000500000000000000" pitchFamily="2" charset="0"/>
                <a:cs typeface="Poppins" panose="00000500000000000000" pitchFamily="2" charset="0"/>
              </a:rPr>
              <a:t>, CSS, Other.</a:t>
            </a:r>
            <a:endParaRPr lang="en-ID" sz="2200" b="1" dirty="0">
              <a:latin typeface="Poppins" panose="00000500000000000000" pitchFamily="2" charset="0"/>
              <a:cs typeface="Poppins" panose="00000500000000000000" pitchFamily="2" charset="0"/>
            </a:endParaRPr>
          </a:p>
        </p:txBody>
      </p:sp>
      <p:sp>
        <p:nvSpPr>
          <p:cNvPr id="26" name="Rectangle 2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ACC48901-7A40-8948-2A24-C77F1DC9E9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8174" y="2517349"/>
            <a:ext cx="4783731" cy="3639450"/>
          </a:xfrm>
          <a:prstGeom prst="rect">
            <a:avLst/>
          </a:prstGeom>
        </p:spPr>
      </p:pic>
    </p:spTree>
    <p:extLst>
      <p:ext uri="{BB962C8B-B14F-4D97-AF65-F5344CB8AC3E}">
        <p14:creationId xmlns:p14="http://schemas.microsoft.com/office/powerpoint/2010/main" val="1678394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4">
            <a:extLst>
              <a:ext uri="{FF2B5EF4-FFF2-40B4-BE49-F238E27FC236}">
                <a16:creationId xmlns:a16="http://schemas.microsoft.com/office/drawing/2014/main" id="{91DC6ABD-215C-4EA8-A483-CEF5B99AB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777FA30-143B-C1A8-BBC8-470F177F50A0}"/>
              </a:ext>
            </a:extLst>
          </p:cNvPr>
          <p:cNvSpPr>
            <a:spLocks noGrp="1"/>
          </p:cNvSpPr>
          <p:nvPr>
            <p:ph idx="1"/>
          </p:nvPr>
        </p:nvSpPr>
        <p:spPr>
          <a:xfrm>
            <a:off x="688623" y="2926822"/>
            <a:ext cx="4171994" cy="2566536"/>
          </a:xfrm>
        </p:spPr>
        <p:txBody>
          <a:bodyPr vert="horz" lIns="91440" tIns="45720" rIns="91440" bIns="45720" rtlCol="0">
            <a:normAutofit fontScale="92500" lnSpcReduction="10000"/>
          </a:bodyPr>
          <a:lstStyle/>
          <a:p>
            <a:pPr algn="just">
              <a:lnSpc>
                <a:spcPct val="110000"/>
              </a:lnSpc>
            </a:pPr>
            <a:r>
              <a:rPr lang="en-US" sz="2400" b="1" kern="1200" dirty="0">
                <a:solidFill>
                  <a:schemeClr val="tx1"/>
                </a:solidFill>
                <a:latin typeface="Poppins" panose="00000500000000000000" pitchFamily="2" charset="0"/>
                <a:cs typeface="Poppins" panose="00000500000000000000" pitchFamily="2" charset="0"/>
              </a:rPr>
              <a:t>Statistics</a:t>
            </a:r>
          </a:p>
          <a:p>
            <a:pPr marL="0" indent="0" algn="just">
              <a:lnSpc>
                <a:spcPct val="110000"/>
              </a:lnSpc>
              <a:buNone/>
            </a:pPr>
            <a:r>
              <a:rPr lang="en-ID" sz="1400" dirty="0">
                <a:latin typeface="Poppins" panose="00000500000000000000" pitchFamily="2" charset="0"/>
                <a:cs typeface="Poppins" panose="00000500000000000000" pitchFamily="2" charset="0"/>
              </a:rPr>
              <a:t>Hypothesis Testing, Cronbach Alpha, Standardized Cronbach Alpha, Rank Correlation, Summary Statistics, Crosstab, Value Counter, Linear Correlation, Numeric Outliers, Friedman Test, Kolmogorov-Smirnov Test, Shapiro-Wilk Test, Kruskal-Wallis Test, Wilcoxon-Mann-Whitney Test, Wilcoxon Signed-Rank, Kaplan-Meier Estimator, Odds and Risk Ratios, Numeric Median Test, Bland-Altman Plot, Proportion Test, t-</a:t>
            </a:r>
            <a:r>
              <a:rPr lang="en-ID" sz="1400" dirty="0" err="1">
                <a:latin typeface="Poppins" panose="00000500000000000000" pitchFamily="2" charset="0"/>
                <a:cs typeface="Poppins" panose="00000500000000000000" pitchFamily="2" charset="0"/>
              </a:rPr>
              <a:t>SNE,dll</a:t>
            </a:r>
            <a:r>
              <a:rPr lang="en-ID" sz="1400" dirty="0">
                <a:latin typeface="Poppins" panose="00000500000000000000" pitchFamily="2" charset="0"/>
                <a:cs typeface="Poppins" panose="00000500000000000000" pitchFamily="2" charset="0"/>
              </a:rPr>
              <a:t>. </a:t>
            </a:r>
            <a:endParaRPr lang="en-US" sz="1400" kern="1200" dirty="0">
              <a:solidFill>
                <a:schemeClr val="tx1"/>
              </a:solidFill>
              <a:latin typeface="Poppins" panose="00000500000000000000" pitchFamily="2" charset="0"/>
              <a:cs typeface="Poppins" panose="00000500000000000000" pitchFamily="2" charset="0"/>
            </a:endParaRPr>
          </a:p>
        </p:txBody>
      </p:sp>
      <p:grpSp>
        <p:nvGrpSpPr>
          <p:cNvPr id="34" name="Group 26">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28" name="Straight Connector 27">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5" name="Rectangle 28">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0">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EAF37E1E-88D7-7EF0-6672-9042F6F6031D}"/>
              </a:ext>
            </a:extLst>
          </p:cNvPr>
          <p:cNvSpPr>
            <a:spLocks noGrp="1"/>
          </p:cNvSpPr>
          <p:nvPr>
            <p:ph type="title"/>
          </p:nvPr>
        </p:nvSpPr>
        <p:spPr>
          <a:xfrm>
            <a:off x="688623" y="1376845"/>
            <a:ext cx="3635464" cy="1298448"/>
          </a:xfrm>
        </p:spPr>
        <p:txBody>
          <a:bodyPr anchor="b">
            <a:normAutofit fontScale="90000"/>
          </a:bodyPr>
          <a:lstStyle/>
          <a:p>
            <a:r>
              <a:rPr lang="en-US" sz="4100" dirty="0">
                <a:latin typeface="Aharoni" panose="02010803020104030203" pitchFamily="2" charset="-79"/>
                <a:cs typeface="Aharoni" panose="02010803020104030203" pitchFamily="2" charset="-79"/>
              </a:rPr>
              <a:t>Why do you need to use KNIME?</a:t>
            </a:r>
            <a:endParaRPr lang="en-ID" sz="4100" dirty="0">
              <a:latin typeface="Aharoni" panose="02010803020104030203" pitchFamily="2" charset="-79"/>
              <a:cs typeface="Aharoni" panose="02010803020104030203" pitchFamily="2" charset="-79"/>
            </a:endParaRPr>
          </a:p>
        </p:txBody>
      </p:sp>
      <p:pic>
        <p:nvPicPr>
          <p:cNvPr id="4" name="Picture 3" descr="Diagram&#10;&#10;Description automatically generated">
            <a:extLst>
              <a:ext uri="{FF2B5EF4-FFF2-40B4-BE49-F238E27FC236}">
                <a16:creationId xmlns:a16="http://schemas.microsoft.com/office/drawing/2014/main" id="{4CA9B443-7BB8-3B7C-C077-FB1BB2DF82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8108" y="1257303"/>
            <a:ext cx="5543069" cy="3695379"/>
          </a:xfrm>
          <a:prstGeom prst="rect">
            <a:avLst/>
          </a:prstGeom>
        </p:spPr>
      </p:pic>
    </p:spTree>
    <p:extLst>
      <p:ext uri="{BB962C8B-B14F-4D97-AF65-F5344CB8AC3E}">
        <p14:creationId xmlns:p14="http://schemas.microsoft.com/office/powerpoint/2010/main" val="4268930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F387C7-FD22-E6D1-1B87-F5193E4E36F4}"/>
              </a:ext>
            </a:extLst>
          </p:cNvPr>
          <p:cNvSpPr>
            <a:spLocks noGrp="1"/>
          </p:cNvSpPr>
          <p:nvPr>
            <p:ph type="title"/>
          </p:nvPr>
        </p:nvSpPr>
        <p:spPr>
          <a:xfrm>
            <a:off x="1113810" y="2960715"/>
            <a:ext cx="4036334" cy="3070807"/>
          </a:xfrm>
        </p:spPr>
        <p:txBody>
          <a:bodyPr vert="horz" lIns="91440" tIns="45720" rIns="91440" bIns="45720" rtlCol="0" anchor="t">
            <a:normAutofit/>
          </a:bodyPr>
          <a:lstStyle/>
          <a:p>
            <a:pPr marL="285750" indent="-285750">
              <a:lnSpc>
                <a:spcPct val="150000"/>
              </a:lnSpc>
              <a:buFont typeface="Arial" panose="020B0604020202020204" pitchFamily="34" charset="0"/>
              <a:buChar char="•"/>
            </a:pPr>
            <a:r>
              <a:rPr lang="en-ID" sz="2200" b="1" dirty="0">
                <a:latin typeface="Poppins" panose="00000500000000000000" pitchFamily="2" charset="0"/>
                <a:cs typeface="Poppins" panose="00000500000000000000" pitchFamily="2" charset="0"/>
              </a:rPr>
              <a:t>Database</a:t>
            </a:r>
            <a:br>
              <a:rPr lang="en-ID" sz="1600" dirty="0">
                <a:latin typeface="Poppins" panose="00000500000000000000" pitchFamily="2" charset="0"/>
                <a:cs typeface="Poppins" panose="00000500000000000000" pitchFamily="2" charset="0"/>
              </a:rPr>
            </a:br>
            <a:r>
              <a:rPr lang="en-ID" sz="1600" dirty="0">
                <a:latin typeface="Poppins" panose="00000500000000000000" pitchFamily="2" charset="0"/>
                <a:cs typeface="Poppins" panose="00000500000000000000" pitchFamily="2" charset="0"/>
              </a:rPr>
              <a:t>H2, Hive, Impala, HDFS, Microsoft Access, Microsoft SQL Server, MySQL, Oracle, PostgreSQL, SQLite, Vertica, MongoDB, </a:t>
            </a:r>
            <a:r>
              <a:rPr lang="en-ID" sz="1600" dirty="0" err="1">
                <a:latin typeface="Poppins" panose="00000500000000000000" pitchFamily="2" charset="0"/>
                <a:cs typeface="Poppins" panose="00000500000000000000" pitchFamily="2" charset="0"/>
              </a:rPr>
              <a:t>OrientDB</a:t>
            </a:r>
            <a:r>
              <a:rPr lang="en-ID" sz="1600" dirty="0">
                <a:latin typeface="Poppins" panose="00000500000000000000" pitchFamily="2" charset="0"/>
                <a:cs typeface="Poppins" panose="00000500000000000000" pitchFamily="2" charset="0"/>
              </a:rPr>
              <a:t>, Other ODBC/JDBC Database </a:t>
            </a:r>
            <a:endParaRPr lang="en-US" sz="1600" kern="1200" dirty="0">
              <a:solidFill>
                <a:schemeClr val="tx1"/>
              </a:solidFill>
              <a:latin typeface="Poppins" panose="00000500000000000000" pitchFamily="2" charset="0"/>
              <a:cs typeface="Poppins" panose="00000500000000000000" pitchFamily="2" charset="0"/>
            </a:endParaRPr>
          </a:p>
        </p:txBody>
      </p:sp>
      <p:sp>
        <p:nvSpPr>
          <p:cNvPr id="3" name="Content Placeholder 2">
            <a:extLst>
              <a:ext uri="{FF2B5EF4-FFF2-40B4-BE49-F238E27FC236}">
                <a16:creationId xmlns:a16="http://schemas.microsoft.com/office/drawing/2014/main" id="{E792BCC7-0007-CB99-3D1B-E08D11BE4568}"/>
              </a:ext>
            </a:extLst>
          </p:cNvPr>
          <p:cNvSpPr>
            <a:spLocks noGrp="1"/>
          </p:cNvSpPr>
          <p:nvPr>
            <p:ph idx="1"/>
          </p:nvPr>
        </p:nvSpPr>
        <p:spPr>
          <a:xfrm>
            <a:off x="1113809" y="953037"/>
            <a:ext cx="4036333" cy="1709849"/>
          </a:xfrm>
        </p:spPr>
        <p:txBody>
          <a:bodyPr vert="horz" lIns="91440" tIns="45720" rIns="91440" bIns="45720" rtlCol="0" anchor="b">
            <a:normAutofit/>
          </a:bodyPr>
          <a:lstStyle/>
          <a:p>
            <a:pPr marL="0" indent="0">
              <a:buNone/>
            </a:pPr>
            <a:r>
              <a:rPr lang="en-US" sz="3700" b="1" kern="1200" dirty="0">
                <a:solidFill>
                  <a:schemeClr val="tx1"/>
                </a:solidFill>
                <a:latin typeface="Poppins" panose="00000500000000000000" pitchFamily="2" charset="0"/>
                <a:ea typeface="+mj-ea"/>
                <a:cs typeface="Poppins" panose="00000500000000000000" pitchFamily="2" charset="0"/>
              </a:rPr>
              <a:t>Why do you need to use KNIME?</a:t>
            </a:r>
            <a:endParaRPr lang="en-US" sz="3700" b="1" kern="1200" dirty="0">
              <a:solidFill>
                <a:schemeClr val="tx1"/>
              </a:solidFill>
              <a:latin typeface="Poppins" panose="00000500000000000000" pitchFamily="2" charset="0"/>
              <a:cs typeface="Poppins" panose="00000500000000000000" pitchFamily="2" charset="0"/>
            </a:endParaRPr>
          </a:p>
        </p:txBody>
      </p:sp>
      <p:grpSp>
        <p:nvGrpSpPr>
          <p:cNvPr id="12" name="Group 11">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imeline&#10;&#10;Description automatically generated">
            <a:extLst>
              <a:ext uri="{FF2B5EF4-FFF2-40B4-BE49-F238E27FC236}">
                <a16:creationId xmlns:a16="http://schemas.microsoft.com/office/drawing/2014/main" id="{E3F2CDDA-9AB7-5779-C364-29A3D5342D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2492" y="2154024"/>
            <a:ext cx="5536001" cy="2491199"/>
          </a:xfrm>
          <a:prstGeom prst="rect">
            <a:avLst/>
          </a:prstGeom>
        </p:spPr>
      </p:pic>
    </p:spTree>
    <p:extLst>
      <p:ext uri="{BB962C8B-B14F-4D97-AF65-F5344CB8AC3E}">
        <p14:creationId xmlns:p14="http://schemas.microsoft.com/office/powerpoint/2010/main" val="1075987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0">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2">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777FA30-143B-C1A8-BBC8-470F177F50A0}"/>
              </a:ext>
            </a:extLst>
          </p:cNvPr>
          <p:cNvSpPr>
            <a:spLocks noGrp="1"/>
          </p:cNvSpPr>
          <p:nvPr>
            <p:ph idx="1"/>
          </p:nvPr>
        </p:nvSpPr>
        <p:spPr>
          <a:xfrm>
            <a:off x="645066" y="2031101"/>
            <a:ext cx="4282984" cy="3511943"/>
          </a:xfrm>
        </p:spPr>
        <p:txBody>
          <a:bodyPr anchor="ctr">
            <a:normAutofit/>
          </a:bodyPr>
          <a:lstStyle/>
          <a:p>
            <a:pPr>
              <a:buFont typeface="Arial" panose="020B0604020202020204" pitchFamily="34" charset="0"/>
              <a:buChar char="•"/>
            </a:pPr>
            <a:r>
              <a:rPr lang="en-US" sz="2200" b="1" i="0" dirty="0">
                <a:effectLst/>
                <a:latin typeface="Poppins" panose="00000500000000000000" pitchFamily="2" charset="0"/>
                <a:cs typeface="Poppins" panose="00000500000000000000" pitchFamily="2" charset="0"/>
              </a:rPr>
              <a:t>Data </a:t>
            </a:r>
            <a:r>
              <a:rPr lang="en-US" sz="2200" b="1" i="0" dirty="0" err="1">
                <a:effectLst/>
                <a:latin typeface="Poppins" panose="00000500000000000000" pitchFamily="2" charset="0"/>
                <a:cs typeface="Poppins" panose="00000500000000000000" pitchFamily="2" charset="0"/>
              </a:rPr>
              <a:t>Vizualization</a:t>
            </a:r>
            <a:endParaRPr lang="en-US" sz="2200" b="1" i="0" dirty="0">
              <a:effectLst/>
              <a:latin typeface="Poppins" panose="00000500000000000000" pitchFamily="2" charset="0"/>
              <a:cs typeface="Poppins" panose="00000500000000000000" pitchFamily="2" charset="0"/>
            </a:endParaRPr>
          </a:p>
          <a:p>
            <a:pPr marL="0" indent="0">
              <a:buNone/>
            </a:pPr>
            <a:r>
              <a:rPr lang="en-ID" sz="1600" dirty="0">
                <a:latin typeface="Poppins" panose="00000500000000000000" pitchFamily="2" charset="0"/>
                <a:cs typeface="Poppins" panose="00000500000000000000" pitchFamily="2" charset="0"/>
              </a:rPr>
              <a:t>D3 JavaScript, </a:t>
            </a:r>
            <a:r>
              <a:rPr lang="en-ID" sz="1600" dirty="0" err="1">
                <a:latin typeface="Poppins" panose="00000500000000000000" pitchFamily="2" charset="0"/>
                <a:cs typeface="Poppins" panose="00000500000000000000" pitchFamily="2" charset="0"/>
              </a:rPr>
              <a:t>JFree</a:t>
            </a:r>
            <a:r>
              <a:rPr lang="en-ID" sz="1600" dirty="0">
                <a:latin typeface="Poppins" panose="00000500000000000000" pitchFamily="2" charset="0"/>
                <a:cs typeface="Poppins" panose="00000500000000000000" pitchFamily="2" charset="0"/>
              </a:rPr>
              <a:t> Chart, Local Java Swing, Plotly.js</a:t>
            </a:r>
          </a:p>
        </p:txBody>
      </p:sp>
      <p:sp>
        <p:nvSpPr>
          <p:cNvPr id="24" name="Rectangle 14">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10;&#10;Description automatically generated">
            <a:extLst>
              <a:ext uri="{FF2B5EF4-FFF2-40B4-BE49-F238E27FC236}">
                <a16:creationId xmlns:a16="http://schemas.microsoft.com/office/drawing/2014/main" id="{AD429D47-3A43-059D-D966-8DE68794C4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738" y="2158821"/>
            <a:ext cx="5628018" cy="2307487"/>
          </a:xfrm>
          <a:prstGeom prst="rect">
            <a:avLst/>
          </a:prstGeom>
        </p:spPr>
      </p:pic>
      <p:sp>
        <p:nvSpPr>
          <p:cNvPr id="9" name="Title 1">
            <a:extLst>
              <a:ext uri="{FF2B5EF4-FFF2-40B4-BE49-F238E27FC236}">
                <a16:creationId xmlns:a16="http://schemas.microsoft.com/office/drawing/2014/main" id="{E3A8FBA2-7E7E-A485-892C-BD1FD9AAE34F}"/>
              </a:ext>
            </a:extLst>
          </p:cNvPr>
          <p:cNvSpPr>
            <a:spLocks noGrp="1"/>
          </p:cNvSpPr>
          <p:nvPr>
            <p:ph type="title"/>
          </p:nvPr>
        </p:nvSpPr>
        <p:spPr>
          <a:xfrm>
            <a:off x="793661" y="625055"/>
            <a:ext cx="4903130" cy="1298448"/>
          </a:xfrm>
        </p:spPr>
        <p:txBody>
          <a:bodyPr anchor="b">
            <a:normAutofit/>
          </a:bodyPr>
          <a:lstStyle/>
          <a:p>
            <a:r>
              <a:rPr lang="en-US" sz="4100" dirty="0">
                <a:latin typeface="Aharoni" panose="02010803020104030203" pitchFamily="2" charset="-79"/>
                <a:cs typeface="Aharoni" panose="02010803020104030203" pitchFamily="2" charset="-79"/>
              </a:rPr>
              <a:t>Why do you need to use KNIME?</a:t>
            </a:r>
            <a:endParaRPr lang="en-ID" sz="41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800489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1" name="Straight Connector 10">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Rectangle 13">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966F13-3861-6569-0D23-21A82DAE7F2A}"/>
              </a:ext>
            </a:extLst>
          </p:cNvPr>
          <p:cNvSpPr>
            <a:spLocks noGrp="1"/>
          </p:cNvSpPr>
          <p:nvPr>
            <p:ph type="title"/>
          </p:nvPr>
        </p:nvSpPr>
        <p:spPr>
          <a:xfrm>
            <a:off x="1524000" y="1584683"/>
            <a:ext cx="9144000" cy="2551829"/>
          </a:xfrm>
        </p:spPr>
        <p:txBody>
          <a:bodyPr vert="horz" lIns="91440" tIns="45720" rIns="91440" bIns="45720" rtlCol="0" anchor="ctr">
            <a:normAutofit/>
          </a:bodyPr>
          <a:lstStyle/>
          <a:p>
            <a:pPr algn="ctr"/>
            <a:r>
              <a:rPr lang="en-US" sz="6600" dirty="0">
                <a:latin typeface="Aharoni" panose="02010803020104030203" pitchFamily="2" charset="-79"/>
                <a:cs typeface="Aharoni" panose="02010803020104030203" pitchFamily="2" charset="-79"/>
              </a:rPr>
              <a:t>Workspace</a:t>
            </a:r>
            <a:r>
              <a:rPr lang="en-US" sz="6600" kern="1200" dirty="0">
                <a:solidFill>
                  <a:schemeClr val="tx1"/>
                </a:solidFill>
                <a:latin typeface="Aharoni" panose="02010803020104030203" pitchFamily="2" charset="-79"/>
                <a:cs typeface="Aharoni" panose="02010803020104030203" pitchFamily="2" charset="-79"/>
              </a:rPr>
              <a:t> in KNIME</a:t>
            </a:r>
          </a:p>
        </p:txBody>
      </p:sp>
    </p:spTree>
    <p:extLst>
      <p:ext uri="{BB962C8B-B14F-4D97-AF65-F5344CB8AC3E}">
        <p14:creationId xmlns:p14="http://schemas.microsoft.com/office/powerpoint/2010/main" val="3113995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5B3B51-7E6D-3446-068D-63AB54E18862}"/>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dirty="0">
                <a:solidFill>
                  <a:schemeClr val="tx1"/>
                </a:solidFill>
                <a:latin typeface="Aharoni" panose="02010803020104030203" pitchFamily="2" charset="-79"/>
                <a:cs typeface="Aharoni" panose="02010803020104030203" pitchFamily="2" charset="-79"/>
              </a:rPr>
              <a:t>KNIME Platform Display</a:t>
            </a:r>
          </a:p>
        </p:txBody>
      </p:sp>
      <p:sp>
        <p:nvSpPr>
          <p:cNvPr id="16" name="Rectangle 15">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D76667E-4C39-A9C9-A1F8-0DD0187CBD79}"/>
              </a:ext>
            </a:extLst>
          </p:cNvPr>
          <p:cNvPicPr>
            <a:picLocks noChangeAspect="1"/>
          </p:cNvPicPr>
          <p:nvPr/>
        </p:nvPicPr>
        <p:blipFill>
          <a:blip r:embed="rId2"/>
          <a:stretch>
            <a:fillRect/>
          </a:stretch>
        </p:blipFill>
        <p:spPr>
          <a:xfrm>
            <a:off x="545238" y="1372195"/>
            <a:ext cx="7608304" cy="4184566"/>
          </a:xfrm>
          <a:prstGeom prst="rect">
            <a:avLst/>
          </a:prstGeom>
        </p:spPr>
      </p:pic>
      <p:sp>
        <p:nvSpPr>
          <p:cNvPr id="26" name="Rectangle 19">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39040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32CBC9-2DEE-8A55-D54E-9AA43E8C50F6}"/>
              </a:ext>
            </a:extLst>
          </p:cNvPr>
          <p:cNvSpPr>
            <a:spLocks noGrp="1"/>
          </p:cNvSpPr>
          <p:nvPr>
            <p:ph type="title"/>
          </p:nvPr>
        </p:nvSpPr>
        <p:spPr>
          <a:xfrm>
            <a:off x="645064" y="525982"/>
            <a:ext cx="4282983" cy="1200361"/>
          </a:xfrm>
        </p:spPr>
        <p:txBody>
          <a:bodyPr anchor="b">
            <a:normAutofit/>
          </a:bodyPr>
          <a:lstStyle/>
          <a:p>
            <a:r>
              <a:rPr lang="en-US" sz="3600" dirty="0">
                <a:latin typeface="Aharoni" panose="02010803020104030203" pitchFamily="2" charset="-79"/>
                <a:cs typeface="Aharoni" panose="02010803020104030203" pitchFamily="2" charset="-79"/>
              </a:rPr>
              <a:t>EXPLANATION</a:t>
            </a:r>
            <a:endParaRPr lang="en-ID" sz="3600" dirty="0">
              <a:latin typeface="Aharoni" panose="02010803020104030203" pitchFamily="2" charset="-79"/>
              <a:cs typeface="Aharoni" panose="02010803020104030203" pitchFamily="2" charset="-79"/>
            </a:endParaRPr>
          </a:p>
        </p:txBody>
      </p:sp>
      <p:sp>
        <p:nvSpPr>
          <p:cNvPr id="13" name="Rectangle 12">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5A316C6-C724-3976-252F-AF51BA37F891}"/>
              </a:ext>
            </a:extLst>
          </p:cNvPr>
          <p:cNvSpPr>
            <a:spLocks noGrp="1"/>
          </p:cNvSpPr>
          <p:nvPr>
            <p:ph idx="1"/>
          </p:nvPr>
        </p:nvSpPr>
        <p:spPr>
          <a:xfrm>
            <a:off x="645066" y="2268491"/>
            <a:ext cx="4282984" cy="3511943"/>
          </a:xfrm>
        </p:spPr>
        <p:txBody>
          <a:bodyPr anchor="ctr">
            <a:normAutofit fontScale="92500" lnSpcReduction="20000"/>
          </a:bodyPr>
          <a:lstStyle/>
          <a:p>
            <a:r>
              <a:rPr lang="en-US" sz="2000" b="1" dirty="0">
                <a:latin typeface="Poppins" panose="00000500000000000000" pitchFamily="2" charset="0"/>
                <a:cs typeface="Poppins" panose="00000500000000000000" pitchFamily="2" charset="0"/>
              </a:rPr>
              <a:t>Node Repository</a:t>
            </a:r>
          </a:p>
          <a:p>
            <a:pPr marL="0" indent="0" algn="just">
              <a:lnSpc>
                <a:spcPct val="150000"/>
              </a:lnSpc>
              <a:buNone/>
            </a:pPr>
            <a:r>
              <a:rPr lang="en-ID" sz="1800" b="0" i="0" dirty="0" err="1">
                <a:effectLst/>
                <a:latin typeface="Poppins" panose="00000500000000000000" pitchFamily="2" charset="0"/>
                <a:cs typeface="Poppins" panose="00000500000000000000" pitchFamily="2" charset="0"/>
              </a:rPr>
              <a:t>adalah</a:t>
            </a:r>
            <a:r>
              <a:rPr lang="en-ID" sz="1800" b="0" i="0" dirty="0">
                <a:effectLst/>
                <a:latin typeface="Poppins" panose="00000500000000000000" pitchFamily="2" charset="0"/>
                <a:cs typeface="Poppins" panose="00000500000000000000" pitchFamily="2" charset="0"/>
              </a:rPr>
              <a:t> </a:t>
            </a:r>
            <a:r>
              <a:rPr lang="en-ID" sz="1800" b="0" i="0" dirty="0" err="1">
                <a:effectLst/>
                <a:latin typeface="Poppins" panose="00000500000000000000" pitchFamily="2" charset="0"/>
                <a:cs typeface="Poppins" panose="00000500000000000000" pitchFamily="2" charset="0"/>
              </a:rPr>
              <a:t>tempat</a:t>
            </a:r>
            <a:r>
              <a:rPr lang="en-ID" sz="1800" b="0" i="0" dirty="0">
                <a:effectLst/>
                <a:latin typeface="Poppins" panose="00000500000000000000" pitchFamily="2" charset="0"/>
                <a:cs typeface="Poppins" panose="00000500000000000000" pitchFamily="2" charset="0"/>
              </a:rPr>
              <a:t> di KNIME </a:t>
            </a:r>
            <a:r>
              <a:rPr lang="en-ID" sz="1800" b="0" i="0" dirty="0" err="1">
                <a:effectLst/>
                <a:latin typeface="Poppins" panose="00000500000000000000" pitchFamily="2" charset="0"/>
                <a:cs typeface="Poppins" panose="00000500000000000000" pitchFamily="2" charset="0"/>
              </a:rPr>
              <a:t>dimana</a:t>
            </a:r>
            <a:r>
              <a:rPr lang="en-ID" sz="1800" b="0" i="0" dirty="0">
                <a:effectLst/>
                <a:latin typeface="Poppins" panose="00000500000000000000" pitchFamily="2" charset="0"/>
                <a:cs typeface="Poppins" panose="00000500000000000000" pitchFamily="2" charset="0"/>
              </a:rPr>
              <a:t> Anda </a:t>
            </a:r>
            <a:r>
              <a:rPr lang="en-ID" sz="1800" b="0" i="0" dirty="0" err="1">
                <a:effectLst/>
                <a:latin typeface="Poppins" panose="00000500000000000000" pitchFamily="2" charset="0"/>
                <a:cs typeface="Poppins" panose="00000500000000000000" pitchFamily="2" charset="0"/>
              </a:rPr>
              <a:t>dapat</a:t>
            </a:r>
            <a:r>
              <a:rPr lang="en-ID" sz="1800" b="0" i="0" dirty="0">
                <a:effectLst/>
                <a:latin typeface="Poppins" panose="00000500000000000000" pitchFamily="2" charset="0"/>
                <a:cs typeface="Poppins" panose="00000500000000000000" pitchFamily="2" charset="0"/>
              </a:rPr>
              <a:t> </a:t>
            </a:r>
            <a:r>
              <a:rPr lang="en-ID" sz="1800" b="0" i="0" dirty="0" err="1">
                <a:effectLst/>
                <a:latin typeface="Poppins" panose="00000500000000000000" pitchFamily="2" charset="0"/>
                <a:cs typeface="Poppins" panose="00000500000000000000" pitchFamily="2" charset="0"/>
              </a:rPr>
              <a:t>menemukan</a:t>
            </a:r>
            <a:r>
              <a:rPr lang="en-ID" sz="1800" b="0" i="0" dirty="0">
                <a:effectLst/>
                <a:latin typeface="Poppins" panose="00000500000000000000" pitchFamily="2" charset="0"/>
                <a:cs typeface="Poppins" panose="00000500000000000000" pitchFamily="2" charset="0"/>
              </a:rPr>
              <a:t> dan </a:t>
            </a:r>
            <a:r>
              <a:rPr lang="en-ID" sz="1800" b="0" i="0" dirty="0" err="1">
                <a:effectLst/>
                <a:latin typeface="Poppins" panose="00000500000000000000" pitchFamily="2" charset="0"/>
                <a:cs typeface="Poppins" panose="00000500000000000000" pitchFamily="2" charset="0"/>
              </a:rPr>
              <a:t>mengelola</a:t>
            </a:r>
            <a:r>
              <a:rPr lang="en-ID" sz="1800" b="0" i="0" dirty="0">
                <a:effectLst/>
                <a:latin typeface="Poppins" panose="00000500000000000000" pitchFamily="2" charset="0"/>
                <a:cs typeface="Poppins" panose="00000500000000000000" pitchFamily="2" charset="0"/>
              </a:rPr>
              <a:t> node yang </a:t>
            </a:r>
            <a:r>
              <a:rPr lang="en-ID" sz="1800" b="0" i="0" dirty="0" err="1">
                <a:effectLst/>
                <a:latin typeface="Poppins" panose="00000500000000000000" pitchFamily="2" charset="0"/>
                <a:cs typeface="Poppins" panose="00000500000000000000" pitchFamily="2" charset="0"/>
              </a:rPr>
              <a:t>tersedia</a:t>
            </a:r>
            <a:r>
              <a:rPr lang="en-ID" sz="1800" b="0" i="0" dirty="0">
                <a:effectLst/>
                <a:latin typeface="Poppins" panose="00000500000000000000" pitchFamily="2" charset="0"/>
                <a:cs typeface="Poppins" panose="00000500000000000000" pitchFamily="2" charset="0"/>
              </a:rPr>
              <a:t> di KNIME. Node </a:t>
            </a:r>
            <a:r>
              <a:rPr lang="en-ID" sz="1800" b="0" i="0" dirty="0" err="1">
                <a:effectLst/>
                <a:latin typeface="Poppins" panose="00000500000000000000" pitchFamily="2" charset="0"/>
                <a:cs typeface="Poppins" panose="00000500000000000000" pitchFamily="2" charset="0"/>
              </a:rPr>
              <a:t>adalah</a:t>
            </a:r>
            <a:r>
              <a:rPr lang="en-ID" sz="1800" b="0" i="0" dirty="0">
                <a:effectLst/>
                <a:latin typeface="Poppins" panose="00000500000000000000" pitchFamily="2" charset="0"/>
                <a:cs typeface="Poppins" panose="00000500000000000000" pitchFamily="2" charset="0"/>
              </a:rPr>
              <a:t> </a:t>
            </a:r>
            <a:r>
              <a:rPr lang="en-ID" sz="1800" b="0" i="0" dirty="0" err="1">
                <a:effectLst/>
                <a:latin typeface="Poppins" panose="00000500000000000000" pitchFamily="2" charset="0"/>
                <a:cs typeface="Poppins" panose="00000500000000000000" pitchFamily="2" charset="0"/>
              </a:rPr>
              <a:t>komponen</a:t>
            </a:r>
            <a:r>
              <a:rPr lang="en-ID" sz="1800" b="0" i="0" dirty="0">
                <a:effectLst/>
                <a:latin typeface="Poppins" panose="00000500000000000000" pitchFamily="2" charset="0"/>
                <a:cs typeface="Poppins" panose="00000500000000000000" pitchFamily="2" charset="0"/>
              </a:rPr>
              <a:t> </a:t>
            </a:r>
            <a:r>
              <a:rPr lang="en-ID" sz="1800" b="0" i="0" dirty="0" err="1">
                <a:effectLst/>
                <a:latin typeface="Poppins" panose="00000500000000000000" pitchFamily="2" charset="0"/>
                <a:cs typeface="Poppins" panose="00000500000000000000" pitchFamily="2" charset="0"/>
              </a:rPr>
              <a:t>utama</a:t>
            </a:r>
            <a:r>
              <a:rPr lang="en-ID" sz="1800" b="0" i="0" dirty="0">
                <a:effectLst/>
                <a:latin typeface="Poppins" panose="00000500000000000000" pitchFamily="2" charset="0"/>
                <a:cs typeface="Poppins" panose="00000500000000000000" pitchFamily="2" charset="0"/>
              </a:rPr>
              <a:t> </a:t>
            </a:r>
            <a:r>
              <a:rPr lang="en-ID" sz="1800" b="0" i="0" dirty="0" err="1">
                <a:effectLst/>
                <a:latin typeface="Poppins" panose="00000500000000000000" pitchFamily="2" charset="0"/>
                <a:cs typeface="Poppins" panose="00000500000000000000" pitchFamily="2" charset="0"/>
              </a:rPr>
              <a:t>dari</a:t>
            </a:r>
            <a:r>
              <a:rPr lang="en-ID" sz="1800" b="0" i="0" dirty="0">
                <a:effectLst/>
                <a:latin typeface="Poppins" panose="00000500000000000000" pitchFamily="2" charset="0"/>
                <a:cs typeface="Poppins" panose="00000500000000000000" pitchFamily="2" charset="0"/>
              </a:rPr>
              <a:t> workflow KNIME yang masing-masing </a:t>
            </a:r>
            <a:r>
              <a:rPr lang="en-ID" sz="1800" b="0" i="0" dirty="0" err="1">
                <a:effectLst/>
                <a:latin typeface="Poppins" panose="00000500000000000000" pitchFamily="2" charset="0"/>
                <a:cs typeface="Poppins" panose="00000500000000000000" pitchFamily="2" charset="0"/>
              </a:rPr>
              <a:t>memiliki</a:t>
            </a:r>
            <a:r>
              <a:rPr lang="en-ID" sz="1800" b="0" i="0" dirty="0">
                <a:effectLst/>
                <a:latin typeface="Poppins" panose="00000500000000000000" pitchFamily="2" charset="0"/>
                <a:cs typeface="Poppins" panose="00000500000000000000" pitchFamily="2" charset="0"/>
              </a:rPr>
              <a:t> </a:t>
            </a:r>
            <a:r>
              <a:rPr lang="en-ID" sz="1800" b="0" i="0" dirty="0" err="1">
                <a:effectLst/>
                <a:latin typeface="Poppins" panose="00000500000000000000" pitchFamily="2" charset="0"/>
                <a:cs typeface="Poppins" panose="00000500000000000000" pitchFamily="2" charset="0"/>
              </a:rPr>
              <a:t>fungsi</a:t>
            </a:r>
            <a:r>
              <a:rPr lang="en-ID" sz="1800" b="0" i="0" dirty="0">
                <a:effectLst/>
                <a:latin typeface="Poppins" panose="00000500000000000000" pitchFamily="2" charset="0"/>
                <a:cs typeface="Poppins" panose="00000500000000000000" pitchFamily="2" charset="0"/>
              </a:rPr>
              <a:t> yang </a:t>
            </a:r>
            <a:r>
              <a:rPr lang="en-ID" sz="1800" b="0" i="0" dirty="0" err="1">
                <a:effectLst/>
                <a:latin typeface="Poppins" panose="00000500000000000000" pitchFamily="2" charset="0"/>
                <a:cs typeface="Poppins" panose="00000500000000000000" pitchFamily="2" charset="0"/>
              </a:rPr>
              <a:t>berbeda</a:t>
            </a:r>
            <a:r>
              <a:rPr lang="en-ID" sz="1800" b="0" i="0" dirty="0">
                <a:effectLst/>
                <a:latin typeface="Poppins" panose="00000500000000000000" pitchFamily="2" charset="0"/>
                <a:cs typeface="Poppins" panose="00000500000000000000" pitchFamily="2" charset="0"/>
              </a:rPr>
              <a:t>, </a:t>
            </a:r>
            <a:r>
              <a:rPr lang="en-ID" sz="1800" b="0" i="0" dirty="0" err="1">
                <a:effectLst/>
                <a:latin typeface="Poppins" panose="00000500000000000000" pitchFamily="2" charset="0"/>
                <a:cs typeface="Poppins" panose="00000500000000000000" pitchFamily="2" charset="0"/>
              </a:rPr>
              <a:t>seperti</a:t>
            </a:r>
            <a:r>
              <a:rPr lang="en-ID" sz="1800" b="0" i="0" dirty="0">
                <a:effectLst/>
                <a:latin typeface="Poppins" panose="00000500000000000000" pitchFamily="2" charset="0"/>
                <a:cs typeface="Poppins" panose="00000500000000000000" pitchFamily="2" charset="0"/>
              </a:rPr>
              <a:t> </a:t>
            </a:r>
            <a:r>
              <a:rPr lang="en-ID" sz="1800" b="0" i="0" dirty="0" err="1">
                <a:effectLst/>
                <a:latin typeface="Poppins" panose="00000500000000000000" pitchFamily="2" charset="0"/>
                <a:cs typeface="Poppins" panose="00000500000000000000" pitchFamily="2" charset="0"/>
              </a:rPr>
              <a:t>membaca</a:t>
            </a:r>
            <a:r>
              <a:rPr lang="en-ID" sz="1800" b="0" i="0" dirty="0">
                <a:effectLst/>
                <a:latin typeface="Poppins" panose="00000500000000000000" pitchFamily="2" charset="0"/>
                <a:cs typeface="Poppins" panose="00000500000000000000" pitchFamily="2" charset="0"/>
              </a:rPr>
              <a:t> data, </a:t>
            </a:r>
            <a:r>
              <a:rPr lang="en-ID" sz="1800" b="0" i="0" dirty="0" err="1">
                <a:effectLst/>
                <a:latin typeface="Poppins" panose="00000500000000000000" pitchFamily="2" charset="0"/>
                <a:cs typeface="Poppins" panose="00000500000000000000" pitchFamily="2" charset="0"/>
              </a:rPr>
              <a:t>mengolah</a:t>
            </a:r>
            <a:r>
              <a:rPr lang="en-ID" sz="1800" b="0" i="0" dirty="0">
                <a:effectLst/>
                <a:latin typeface="Poppins" panose="00000500000000000000" pitchFamily="2" charset="0"/>
                <a:cs typeface="Poppins" panose="00000500000000000000" pitchFamily="2" charset="0"/>
              </a:rPr>
              <a:t> data, </a:t>
            </a:r>
            <a:r>
              <a:rPr lang="en-ID" sz="1800" b="0" i="0" dirty="0" err="1">
                <a:effectLst/>
                <a:latin typeface="Poppins" panose="00000500000000000000" pitchFamily="2" charset="0"/>
                <a:cs typeface="Poppins" panose="00000500000000000000" pitchFamily="2" charset="0"/>
              </a:rPr>
              <a:t>atau</a:t>
            </a:r>
            <a:r>
              <a:rPr lang="en-ID" sz="1800" b="0" i="0" dirty="0">
                <a:effectLst/>
                <a:latin typeface="Poppins" panose="00000500000000000000" pitchFamily="2" charset="0"/>
                <a:cs typeface="Poppins" panose="00000500000000000000" pitchFamily="2" charset="0"/>
              </a:rPr>
              <a:t> </a:t>
            </a:r>
            <a:r>
              <a:rPr lang="en-ID" sz="1800" b="0" i="0" dirty="0" err="1">
                <a:effectLst/>
                <a:latin typeface="Poppins" panose="00000500000000000000" pitchFamily="2" charset="0"/>
                <a:cs typeface="Poppins" panose="00000500000000000000" pitchFamily="2" charset="0"/>
              </a:rPr>
              <a:t>melakukan</a:t>
            </a:r>
            <a:r>
              <a:rPr lang="en-ID" sz="1800" b="0" i="0" dirty="0">
                <a:effectLst/>
                <a:latin typeface="Poppins" panose="00000500000000000000" pitchFamily="2" charset="0"/>
                <a:cs typeface="Poppins" panose="00000500000000000000" pitchFamily="2" charset="0"/>
              </a:rPr>
              <a:t> </a:t>
            </a:r>
            <a:r>
              <a:rPr lang="en-ID" sz="1800" b="0" i="0" dirty="0" err="1">
                <a:effectLst/>
                <a:latin typeface="Poppins" panose="00000500000000000000" pitchFamily="2" charset="0"/>
                <a:cs typeface="Poppins" panose="00000500000000000000" pitchFamily="2" charset="0"/>
              </a:rPr>
              <a:t>analisis</a:t>
            </a:r>
            <a:r>
              <a:rPr lang="en-ID" sz="1800" b="0" i="0" dirty="0">
                <a:effectLst/>
                <a:latin typeface="Poppins" panose="00000500000000000000" pitchFamily="2" charset="0"/>
                <a:cs typeface="Poppins" panose="00000500000000000000" pitchFamily="2" charset="0"/>
              </a:rPr>
              <a:t> </a:t>
            </a:r>
            <a:r>
              <a:rPr lang="en-ID" sz="1800" b="0" i="0" dirty="0" err="1">
                <a:effectLst/>
                <a:latin typeface="Poppins" panose="00000500000000000000" pitchFamily="2" charset="0"/>
                <a:cs typeface="Poppins" panose="00000500000000000000" pitchFamily="2" charset="0"/>
              </a:rPr>
              <a:t>terhadap</a:t>
            </a:r>
            <a:r>
              <a:rPr lang="en-ID" sz="1800" b="0" i="0" dirty="0">
                <a:effectLst/>
                <a:latin typeface="Poppins" panose="00000500000000000000" pitchFamily="2" charset="0"/>
                <a:cs typeface="Poppins" panose="00000500000000000000" pitchFamily="2" charset="0"/>
              </a:rPr>
              <a:t> data.</a:t>
            </a:r>
            <a:endParaRPr lang="en-ID" sz="1800" dirty="0">
              <a:latin typeface="Poppins" panose="00000500000000000000" pitchFamily="2" charset="0"/>
              <a:cs typeface="Poppins" panose="00000500000000000000" pitchFamily="2" charset="0"/>
            </a:endParaRPr>
          </a:p>
          <a:p>
            <a:pPr marL="0" indent="0">
              <a:buNone/>
            </a:pPr>
            <a:endParaRPr lang="en-ID" sz="1800" dirty="0">
              <a:latin typeface="Poppins" panose="00000500000000000000" pitchFamily="2" charset="0"/>
              <a:cs typeface="Poppins" panose="00000500000000000000" pitchFamily="2" charset="0"/>
            </a:endParaRPr>
          </a:p>
        </p:txBody>
      </p:sp>
      <p:sp>
        <p:nvSpPr>
          <p:cNvPr id="15" name="Rectangle 14">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E6C3F48-F197-92F3-641C-1154F5841877}"/>
              </a:ext>
            </a:extLst>
          </p:cNvPr>
          <p:cNvPicPr>
            <a:picLocks noChangeAspect="1"/>
          </p:cNvPicPr>
          <p:nvPr/>
        </p:nvPicPr>
        <p:blipFill rotWithShape="1">
          <a:blip r:embed="rId2"/>
          <a:srcRect l="3027" t="66588" r="71383" b="7196"/>
          <a:stretch/>
        </p:blipFill>
        <p:spPr>
          <a:xfrm>
            <a:off x="5987738" y="1726999"/>
            <a:ext cx="5628018" cy="3171132"/>
          </a:xfrm>
          <a:prstGeom prst="rect">
            <a:avLst/>
          </a:prstGeom>
        </p:spPr>
      </p:pic>
    </p:spTree>
    <p:extLst>
      <p:ext uri="{BB962C8B-B14F-4D97-AF65-F5344CB8AC3E}">
        <p14:creationId xmlns:p14="http://schemas.microsoft.com/office/powerpoint/2010/main" val="5486709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1D7B2B-E5D2-B0D1-4F1A-594B51D7D451}"/>
              </a:ext>
            </a:extLst>
          </p:cNvPr>
          <p:cNvSpPr>
            <a:spLocks noGrp="1"/>
          </p:cNvSpPr>
          <p:nvPr>
            <p:ph type="title"/>
          </p:nvPr>
        </p:nvSpPr>
        <p:spPr>
          <a:xfrm>
            <a:off x="793662" y="386930"/>
            <a:ext cx="10066122" cy="1298448"/>
          </a:xfrm>
        </p:spPr>
        <p:txBody>
          <a:bodyPr anchor="b">
            <a:normAutofit/>
          </a:bodyPr>
          <a:lstStyle/>
          <a:p>
            <a:r>
              <a:rPr lang="en-US" sz="4800" b="1" dirty="0">
                <a:latin typeface="Aharoni" panose="02010803020104030203" pitchFamily="2" charset="-79"/>
                <a:cs typeface="Aharoni" panose="02010803020104030203" pitchFamily="2" charset="-79"/>
              </a:rPr>
              <a:t>EXPLANATION</a:t>
            </a:r>
            <a:endParaRPr lang="en-ID" sz="4800" b="1" dirty="0">
              <a:latin typeface="Aharoni" panose="02010803020104030203" pitchFamily="2" charset="-79"/>
              <a:cs typeface="Aharoni" panose="02010803020104030203" pitchFamily="2" charset="-79"/>
            </a:endParaRPr>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FB93A19-980F-B575-2612-4C28CA45DCA1}"/>
              </a:ext>
            </a:extLst>
          </p:cNvPr>
          <p:cNvSpPr>
            <a:spLocks noGrp="1"/>
          </p:cNvSpPr>
          <p:nvPr>
            <p:ph idx="1"/>
          </p:nvPr>
        </p:nvSpPr>
        <p:spPr>
          <a:xfrm>
            <a:off x="793661" y="2599509"/>
            <a:ext cx="4530898" cy="3639450"/>
          </a:xfrm>
        </p:spPr>
        <p:txBody>
          <a:bodyPr anchor="ctr">
            <a:normAutofit fontScale="85000" lnSpcReduction="10000"/>
          </a:bodyPr>
          <a:lstStyle/>
          <a:p>
            <a:r>
              <a:rPr lang="en-US" sz="2000" b="1" dirty="0" err="1">
                <a:latin typeface="Poppins" panose="00000500000000000000" pitchFamily="2" charset="0"/>
                <a:cs typeface="Poppins" panose="00000500000000000000" pitchFamily="2" charset="0"/>
              </a:rPr>
              <a:t>Knime</a:t>
            </a:r>
            <a:r>
              <a:rPr lang="en-US" sz="2000" b="1" dirty="0">
                <a:latin typeface="Poppins" panose="00000500000000000000" pitchFamily="2" charset="0"/>
                <a:cs typeface="Poppins" panose="00000500000000000000" pitchFamily="2" charset="0"/>
              </a:rPr>
              <a:t> Explorer</a:t>
            </a:r>
          </a:p>
          <a:p>
            <a:pPr marL="0" indent="0" algn="just">
              <a:lnSpc>
                <a:spcPct val="150000"/>
              </a:lnSpc>
              <a:buNone/>
            </a:pPr>
            <a:r>
              <a:rPr lang="en-ID" sz="2000" b="0" i="0" dirty="0" err="1">
                <a:effectLst/>
                <a:latin typeface="Poppins" panose="00000500000000000000" pitchFamily="2" charset="0"/>
                <a:cs typeface="Poppins" panose="00000500000000000000" pitchFamily="2" charset="0"/>
              </a:rPr>
              <a:t>membantu</a:t>
            </a:r>
            <a:r>
              <a:rPr lang="en-ID" sz="2000" b="0" i="0" dirty="0">
                <a:effectLst/>
                <a:latin typeface="Poppins" panose="00000500000000000000" pitchFamily="2" charset="0"/>
                <a:cs typeface="Poppins" panose="00000500000000000000" pitchFamily="2" charset="0"/>
              </a:rPr>
              <a:t> Anda </a:t>
            </a:r>
            <a:r>
              <a:rPr lang="en-ID" sz="2000" b="0" i="0" dirty="0" err="1">
                <a:effectLst/>
                <a:latin typeface="Poppins" panose="00000500000000000000" pitchFamily="2" charset="0"/>
                <a:cs typeface="Poppins" panose="00000500000000000000" pitchFamily="2" charset="0"/>
              </a:rPr>
              <a:t>untuk</a:t>
            </a:r>
            <a:r>
              <a:rPr lang="en-ID" sz="2000" b="0" i="0" dirty="0">
                <a:effectLst/>
                <a:latin typeface="Poppins" panose="00000500000000000000" pitchFamily="2" charset="0"/>
                <a:cs typeface="Poppins" panose="00000500000000000000" pitchFamily="2" charset="0"/>
              </a:rPr>
              <a:t> </a:t>
            </a:r>
            <a:r>
              <a:rPr lang="en-ID" sz="2000" b="0" i="0" dirty="0" err="1">
                <a:effectLst/>
                <a:latin typeface="Poppins" panose="00000500000000000000" pitchFamily="2" charset="0"/>
                <a:cs typeface="Poppins" panose="00000500000000000000" pitchFamily="2" charset="0"/>
              </a:rPr>
              <a:t>mengatur</a:t>
            </a:r>
            <a:r>
              <a:rPr lang="en-ID" sz="2000" b="0" i="0" dirty="0">
                <a:effectLst/>
                <a:latin typeface="Poppins" panose="00000500000000000000" pitchFamily="2" charset="0"/>
                <a:cs typeface="Poppins" panose="00000500000000000000" pitchFamily="2" charset="0"/>
              </a:rPr>
              <a:t> dan </a:t>
            </a:r>
            <a:r>
              <a:rPr lang="en-ID" sz="2000" b="0" i="0" dirty="0" err="1">
                <a:effectLst/>
                <a:latin typeface="Poppins" panose="00000500000000000000" pitchFamily="2" charset="0"/>
                <a:cs typeface="Poppins" panose="00000500000000000000" pitchFamily="2" charset="0"/>
              </a:rPr>
              <a:t>mengelola</a:t>
            </a:r>
            <a:r>
              <a:rPr lang="en-ID" sz="2000" b="0" i="0" dirty="0">
                <a:effectLst/>
                <a:latin typeface="Poppins" panose="00000500000000000000" pitchFamily="2" charset="0"/>
                <a:cs typeface="Poppins" panose="00000500000000000000" pitchFamily="2" charset="0"/>
              </a:rPr>
              <a:t> workflow KNIME Anda </a:t>
            </a:r>
            <a:r>
              <a:rPr lang="en-ID" sz="2000" b="0" i="0" dirty="0" err="1">
                <a:effectLst/>
                <a:latin typeface="Poppins" panose="00000500000000000000" pitchFamily="2" charset="0"/>
                <a:cs typeface="Poppins" panose="00000500000000000000" pitchFamily="2" charset="0"/>
              </a:rPr>
              <a:t>dengan</a:t>
            </a:r>
            <a:r>
              <a:rPr lang="en-ID" sz="2000" b="0" i="0" dirty="0">
                <a:effectLst/>
                <a:latin typeface="Poppins" panose="00000500000000000000" pitchFamily="2" charset="0"/>
                <a:cs typeface="Poppins" panose="00000500000000000000" pitchFamily="2" charset="0"/>
              </a:rPr>
              <a:t> </a:t>
            </a:r>
            <a:r>
              <a:rPr lang="en-ID" sz="2000" b="0" i="0" dirty="0" err="1">
                <a:effectLst/>
                <a:latin typeface="Poppins" panose="00000500000000000000" pitchFamily="2" charset="0"/>
                <a:cs typeface="Poppins" panose="00000500000000000000" pitchFamily="2" charset="0"/>
              </a:rPr>
              <a:t>lebih</a:t>
            </a:r>
            <a:r>
              <a:rPr lang="en-ID" sz="2000" b="0" i="0" dirty="0">
                <a:effectLst/>
                <a:latin typeface="Poppins" panose="00000500000000000000" pitchFamily="2" charset="0"/>
                <a:cs typeface="Poppins" panose="00000500000000000000" pitchFamily="2" charset="0"/>
              </a:rPr>
              <a:t> </a:t>
            </a:r>
            <a:r>
              <a:rPr lang="en-ID" sz="2000" b="0" i="0" dirty="0" err="1">
                <a:effectLst/>
                <a:latin typeface="Poppins" panose="00000500000000000000" pitchFamily="2" charset="0"/>
                <a:cs typeface="Poppins" panose="00000500000000000000" pitchFamily="2" charset="0"/>
              </a:rPr>
              <a:t>efisien</a:t>
            </a:r>
            <a:r>
              <a:rPr lang="en-ID" sz="2000" b="0" i="0" dirty="0">
                <a:effectLst/>
                <a:latin typeface="Poppins" panose="00000500000000000000" pitchFamily="2" charset="0"/>
                <a:cs typeface="Poppins" panose="00000500000000000000" pitchFamily="2" charset="0"/>
              </a:rPr>
              <a:t>, </a:t>
            </a:r>
            <a:r>
              <a:rPr lang="en-ID" sz="2000" b="0" i="0" dirty="0" err="1">
                <a:effectLst/>
                <a:latin typeface="Poppins" panose="00000500000000000000" pitchFamily="2" charset="0"/>
                <a:cs typeface="Poppins" panose="00000500000000000000" pitchFamily="2" charset="0"/>
              </a:rPr>
              <a:t>seperti</a:t>
            </a:r>
            <a:r>
              <a:rPr lang="en-ID" sz="2000" b="0" i="0" dirty="0">
                <a:effectLst/>
                <a:latin typeface="Poppins" panose="00000500000000000000" pitchFamily="2" charset="0"/>
                <a:cs typeface="Poppins" panose="00000500000000000000" pitchFamily="2" charset="0"/>
              </a:rPr>
              <a:t> </a:t>
            </a:r>
            <a:r>
              <a:rPr lang="en-ID" sz="2000" b="0" i="0" dirty="0" err="1">
                <a:effectLst/>
                <a:latin typeface="Poppins" panose="00000500000000000000" pitchFamily="2" charset="0"/>
                <a:cs typeface="Poppins" panose="00000500000000000000" pitchFamily="2" charset="0"/>
              </a:rPr>
              <a:t>membuat</a:t>
            </a:r>
            <a:r>
              <a:rPr lang="en-ID" sz="2000" b="0" i="0" dirty="0">
                <a:effectLst/>
                <a:latin typeface="Poppins" panose="00000500000000000000" pitchFamily="2" charset="0"/>
                <a:cs typeface="Poppins" panose="00000500000000000000" pitchFamily="2" charset="0"/>
              </a:rPr>
              <a:t> </a:t>
            </a:r>
            <a:r>
              <a:rPr lang="en-ID" sz="2000" dirty="0">
                <a:latin typeface="Poppins" panose="00000500000000000000" pitchFamily="2" charset="0"/>
                <a:cs typeface="Poppins" panose="00000500000000000000" pitchFamily="2" charset="0"/>
              </a:rPr>
              <a:t>workflow group, </a:t>
            </a:r>
            <a:r>
              <a:rPr lang="en-ID" sz="2000" dirty="0" err="1">
                <a:latin typeface="Poppins" panose="00000500000000000000" pitchFamily="2" charset="0"/>
                <a:cs typeface="Poppins" panose="00000500000000000000" pitchFamily="2" charset="0"/>
              </a:rPr>
              <a:t>membuat</a:t>
            </a:r>
            <a:r>
              <a:rPr lang="en-ID" sz="2000" dirty="0">
                <a:latin typeface="Poppins" panose="00000500000000000000" pitchFamily="2" charset="0"/>
                <a:cs typeface="Poppins" panose="00000500000000000000" pitchFamily="2" charset="0"/>
              </a:rPr>
              <a:t> file workflow, </a:t>
            </a:r>
            <a:r>
              <a:rPr lang="en-ID" sz="2000" dirty="0" err="1">
                <a:latin typeface="Poppins" panose="00000500000000000000" pitchFamily="2" charset="0"/>
                <a:cs typeface="Poppins" panose="00000500000000000000" pitchFamily="2" charset="0"/>
              </a:rPr>
              <a:t>mengupload</a:t>
            </a:r>
            <a:r>
              <a:rPr lang="en-ID" sz="2000" dirty="0">
                <a:latin typeface="Poppins" panose="00000500000000000000" pitchFamily="2" charset="0"/>
                <a:cs typeface="Poppins" panose="00000500000000000000" pitchFamily="2" charset="0"/>
              </a:rPr>
              <a:t> workflow </a:t>
            </a:r>
            <a:r>
              <a:rPr lang="en-ID" sz="2000" dirty="0" err="1">
                <a:latin typeface="Poppins" panose="00000500000000000000" pitchFamily="2" charset="0"/>
                <a:cs typeface="Poppins" panose="00000500000000000000" pitchFamily="2" charset="0"/>
              </a:rPr>
              <a:t>ke</a:t>
            </a:r>
            <a:r>
              <a:rPr lang="en-ID" sz="2000" dirty="0">
                <a:latin typeface="Poppins" panose="00000500000000000000" pitchFamily="2" charset="0"/>
                <a:cs typeface="Poppins" panose="00000500000000000000" pitchFamily="2" charset="0"/>
              </a:rPr>
              <a:t> server </a:t>
            </a:r>
            <a:r>
              <a:rPr lang="en-ID" sz="2000" dirty="0" err="1">
                <a:latin typeface="Poppins" panose="00000500000000000000" pitchFamily="2" charset="0"/>
                <a:cs typeface="Poppins" panose="00000500000000000000" pitchFamily="2" charset="0"/>
              </a:rPr>
              <a:t>knime</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untuk</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dipublikasikan</a:t>
            </a:r>
            <a:r>
              <a:rPr lang="en-ID" sz="2000" dirty="0">
                <a:latin typeface="Poppins" panose="00000500000000000000" pitchFamily="2" charset="0"/>
                <a:cs typeface="Poppins" panose="00000500000000000000" pitchFamily="2" charset="0"/>
              </a:rPr>
              <a:t>, </a:t>
            </a:r>
            <a:r>
              <a:rPr lang="en-ID" sz="2000" dirty="0" err="1">
                <a:latin typeface="Poppins" panose="00000500000000000000" pitchFamily="2" charset="0"/>
                <a:cs typeface="Poppins" panose="00000500000000000000" pitchFamily="2" charset="0"/>
              </a:rPr>
              <a:t>se</a:t>
            </a:r>
            <a:r>
              <a:rPr lang="en-ID" sz="2000" b="0" i="0" dirty="0" err="1">
                <a:effectLst/>
                <a:latin typeface="Poppins" panose="00000500000000000000" pitchFamily="2" charset="0"/>
                <a:cs typeface="Poppins" panose="00000500000000000000" pitchFamily="2" charset="0"/>
              </a:rPr>
              <a:t>hingga</a:t>
            </a:r>
            <a:r>
              <a:rPr lang="en-ID" sz="2000" b="0" i="0" dirty="0">
                <a:effectLst/>
                <a:latin typeface="Poppins" panose="00000500000000000000" pitchFamily="2" charset="0"/>
                <a:cs typeface="Poppins" panose="00000500000000000000" pitchFamily="2" charset="0"/>
              </a:rPr>
              <a:t> </a:t>
            </a:r>
            <a:r>
              <a:rPr lang="en-ID" sz="2000" b="0" i="0" dirty="0" err="1">
                <a:effectLst/>
                <a:latin typeface="Poppins" panose="00000500000000000000" pitchFamily="2" charset="0"/>
                <a:cs typeface="Poppins" panose="00000500000000000000" pitchFamily="2" charset="0"/>
              </a:rPr>
              <a:t>membantu</a:t>
            </a:r>
            <a:r>
              <a:rPr lang="en-ID" sz="2000" b="0" i="0" dirty="0">
                <a:effectLst/>
                <a:latin typeface="Poppins" panose="00000500000000000000" pitchFamily="2" charset="0"/>
                <a:cs typeface="Poppins" panose="00000500000000000000" pitchFamily="2" charset="0"/>
              </a:rPr>
              <a:t> </a:t>
            </a:r>
            <a:r>
              <a:rPr lang="en-ID" sz="2000" b="0" i="0" dirty="0" err="1">
                <a:effectLst/>
                <a:latin typeface="Poppins" panose="00000500000000000000" pitchFamily="2" charset="0"/>
                <a:cs typeface="Poppins" panose="00000500000000000000" pitchFamily="2" charset="0"/>
              </a:rPr>
              <a:t>anda</a:t>
            </a:r>
            <a:r>
              <a:rPr lang="en-ID" sz="2000" b="0" i="0" dirty="0">
                <a:effectLst/>
                <a:latin typeface="Poppins" panose="00000500000000000000" pitchFamily="2" charset="0"/>
                <a:cs typeface="Poppins" panose="00000500000000000000" pitchFamily="2" charset="0"/>
              </a:rPr>
              <a:t> </a:t>
            </a:r>
            <a:r>
              <a:rPr lang="en-ID" sz="2000" b="0" i="0" dirty="0" err="1">
                <a:effectLst/>
                <a:latin typeface="Poppins" panose="00000500000000000000" pitchFamily="2" charset="0"/>
                <a:cs typeface="Poppins" panose="00000500000000000000" pitchFamily="2" charset="0"/>
              </a:rPr>
              <a:t>mengingat</a:t>
            </a:r>
            <a:r>
              <a:rPr lang="en-ID" sz="2000" b="0" i="0" dirty="0">
                <a:effectLst/>
                <a:latin typeface="Poppins" panose="00000500000000000000" pitchFamily="2" charset="0"/>
                <a:cs typeface="Poppins" panose="00000500000000000000" pitchFamily="2" charset="0"/>
              </a:rPr>
              <a:t> </a:t>
            </a:r>
            <a:r>
              <a:rPr lang="en-ID" sz="2000" b="0" i="0" dirty="0" err="1">
                <a:effectLst/>
                <a:latin typeface="Poppins" panose="00000500000000000000" pitchFamily="2" charset="0"/>
                <a:cs typeface="Poppins" panose="00000500000000000000" pitchFamily="2" charset="0"/>
              </a:rPr>
              <a:t>letak</a:t>
            </a:r>
            <a:r>
              <a:rPr lang="en-ID" sz="2000" b="0" i="0" dirty="0">
                <a:effectLst/>
                <a:latin typeface="Poppins" panose="00000500000000000000" pitchFamily="2" charset="0"/>
                <a:cs typeface="Poppins" panose="00000500000000000000" pitchFamily="2" charset="0"/>
              </a:rPr>
              <a:t> </a:t>
            </a:r>
            <a:r>
              <a:rPr lang="en-ID" sz="2000" b="0" i="0" dirty="0" err="1">
                <a:effectLst/>
                <a:latin typeface="Poppins" panose="00000500000000000000" pitchFamily="2" charset="0"/>
                <a:cs typeface="Poppins" panose="00000500000000000000" pitchFamily="2" charset="0"/>
              </a:rPr>
              <a:t>penyimpanan</a:t>
            </a:r>
            <a:r>
              <a:rPr lang="en-ID" sz="2000" b="0" i="0" dirty="0">
                <a:effectLst/>
                <a:latin typeface="Poppins" panose="00000500000000000000" pitchFamily="2" charset="0"/>
                <a:cs typeface="Poppins" panose="00000500000000000000" pitchFamily="2" charset="0"/>
              </a:rPr>
              <a:t> file workflow </a:t>
            </a:r>
            <a:r>
              <a:rPr lang="en-ID" sz="2000" b="0" i="0" dirty="0" err="1">
                <a:effectLst/>
                <a:latin typeface="Poppins" panose="00000500000000000000" pitchFamily="2" charset="0"/>
                <a:cs typeface="Poppins" panose="00000500000000000000" pitchFamily="2" charset="0"/>
              </a:rPr>
              <a:t>anda</a:t>
            </a:r>
            <a:r>
              <a:rPr lang="en-ID" sz="2000" b="0" i="0" dirty="0">
                <a:effectLst/>
                <a:latin typeface="Poppins" panose="00000500000000000000" pitchFamily="2" charset="0"/>
                <a:cs typeface="Poppins" panose="00000500000000000000" pitchFamily="2" charset="0"/>
              </a:rPr>
              <a:t>.</a:t>
            </a:r>
            <a:endParaRPr lang="en-ID" sz="2000" dirty="0">
              <a:latin typeface="Poppins" panose="00000500000000000000" pitchFamily="2" charset="0"/>
              <a:cs typeface="Poppins" panose="00000500000000000000" pitchFamily="2" charset="0"/>
            </a:endParaRPr>
          </a:p>
        </p:txBody>
      </p:sp>
      <p:pic>
        <p:nvPicPr>
          <p:cNvPr id="5" name="Picture 4" descr="Graphical user interface, text, application, chat or text message&#10;&#10;Description automatically generated">
            <a:extLst>
              <a:ext uri="{FF2B5EF4-FFF2-40B4-BE49-F238E27FC236}">
                <a16:creationId xmlns:a16="http://schemas.microsoft.com/office/drawing/2014/main" id="{B3E7E354-A70F-5ECD-A422-E05BEB1E57E8}"/>
              </a:ext>
            </a:extLst>
          </p:cNvPr>
          <p:cNvPicPr>
            <a:picLocks noChangeAspect="1"/>
          </p:cNvPicPr>
          <p:nvPr/>
        </p:nvPicPr>
        <p:blipFill>
          <a:blip r:embed="rId2"/>
          <a:stretch>
            <a:fillRect/>
          </a:stretch>
        </p:blipFill>
        <p:spPr>
          <a:xfrm>
            <a:off x="5911532" y="2825368"/>
            <a:ext cx="5150277" cy="3032017"/>
          </a:xfrm>
          <a:prstGeom prst="rect">
            <a:avLst/>
          </a:prstGeom>
        </p:spPr>
      </p:pic>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1430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27" name="Rectangle 26">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1D7B2B-E5D2-B0D1-4F1A-594B51D7D451}"/>
              </a:ext>
            </a:extLst>
          </p:cNvPr>
          <p:cNvSpPr>
            <a:spLocks noGrp="1"/>
          </p:cNvSpPr>
          <p:nvPr>
            <p:ph type="title"/>
          </p:nvPr>
        </p:nvSpPr>
        <p:spPr>
          <a:xfrm>
            <a:off x="1043631" y="873940"/>
            <a:ext cx="5052369" cy="1035781"/>
          </a:xfrm>
        </p:spPr>
        <p:txBody>
          <a:bodyPr anchor="ctr">
            <a:normAutofit/>
          </a:bodyPr>
          <a:lstStyle/>
          <a:p>
            <a:r>
              <a:rPr lang="en-US" sz="3600" b="1" dirty="0">
                <a:latin typeface="Aharoni" panose="02010803020104030203" pitchFamily="2" charset="-79"/>
                <a:cs typeface="Aharoni" panose="02010803020104030203" pitchFamily="2" charset="-79"/>
              </a:rPr>
              <a:t>EXPLANATION</a:t>
            </a:r>
            <a:endParaRPr lang="en-ID" sz="3600" b="1" dirty="0">
              <a:latin typeface="Aharoni" panose="02010803020104030203" pitchFamily="2" charset="-79"/>
              <a:cs typeface="Aharoni" panose="02010803020104030203" pitchFamily="2" charset="-79"/>
            </a:endParaRPr>
          </a:p>
        </p:txBody>
      </p:sp>
      <p:sp>
        <p:nvSpPr>
          <p:cNvPr id="3" name="Content Placeholder 2">
            <a:extLst>
              <a:ext uri="{FF2B5EF4-FFF2-40B4-BE49-F238E27FC236}">
                <a16:creationId xmlns:a16="http://schemas.microsoft.com/office/drawing/2014/main" id="{6FB93A19-980F-B575-2612-4C28CA45DCA1}"/>
              </a:ext>
            </a:extLst>
          </p:cNvPr>
          <p:cNvSpPr>
            <a:spLocks noGrp="1"/>
          </p:cNvSpPr>
          <p:nvPr>
            <p:ph idx="1"/>
          </p:nvPr>
        </p:nvSpPr>
        <p:spPr>
          <a:xfrm>
            <a:off x="1045029" y="2524721"/>
            <a:ext cx="4991629" cy="3677123"/>
          </a:xfrm>
        </p:spPr>
        <p:txBody>
          <a:bodyPr anchor="ctr">
            <a:normAutofit fontScale="92500"/>
          </a:bodyPr>
          <a:lstStyle/>
          <a:p>
            <a:pPr algn="just"/>
            <a:r>
              <a:rPr lang="en-US" sz="1600" b="1" dirty="0">
                <a:latin typeface="Poppins" panose="00000500000000000000" pitchFamily="2" charset="0"/>
                <a:cs typeface="Poppins" panose="00000500000000000000" pitchFamily="2" charset="0"/>
              </a:rPr>
              <a:t>Workflow Editor</a:t>
            </a:r>
          </a:p>
          <a:p>
            <a:pPr marL="0" indent="0" algn="just">
              <a:buNone/>
            </a:pPr>
            <a:r>
              <a:rPr lang="en-ID" sz="1300" b="0" i="0" dirty="0" err="1">
                <a:effectLst/>
                <a:latin typeface="Poppins" panose="00000500000000000000" pitchFamily="2" charset="0"/>
                <a:cs typeface="Poppins" panose="00000500000000000000" pitchFamily="2" charset="0"/>
              </a:rPr>
              <a:t>bagian</a:t>
            </a:r>
            <a:r>
              <a:rPr lang="en-ID" sz="1300" b="0" i="0" dirty="0">
                <a:effectLst/>
                <a:latin typeface="Poppins" panose="00000500000000000000" pitchFamily="2" charset="0"/>
                <a:cs typeface="Poppins" panose="00000500000000000000" pitchFamily="2" charset="0"/>
              </a:rPr>
              <a:t> </a:t>
            </a:r>
            <a:r>
              <a:rPr lang="en-ID" sz="1300" b="0" i="0" dirty="0" err="1">
                <a:effectLst/>
                <a:latin typeface="Poppins" panose="00000500000000000000" pitchFamily="2" charset="0"/>
                <a:cs typeface="Poppins" panose="00000500000000000000" pitchFamily="2" charset="0"/>
              </a:rPr>
              <a:t>dari</a:t>
            </a:r>
            <a:r>
              <a:rPr lang="en-ID" sz="1300" b="0" i="0" dirty="0">
                <a:effectLst/>
                <a:latin typeface="Poppins" panose="00000500000000000000" pitchFamily="2" charset="0"/>
                <a:cs typeface="Poppins" panose="00000500000000000000" pitchFamily="2" charset="0"/>
              </a:rPr>
              <a:t> </a:t>
            </a:r>
            <a:r>
              <a:rPr lang="en-ID" sz="1300" b="0" i="0" dirty="0" err="1">
                <a:effectLst/>
                <a:latin typeface="Poppins" panose="00000500000000000000" pitchFamily="2" charset="0"/>
                <a:cs typeface="Poppins" panose="00000500000000000000" pitchFamily="2" charset="0"/>
              </a:rPr>
              <a:t>antarmuka</a:t>
            </a:r>
            <a:r>
              <a:rPr lang="en-ID" sz="1300" b="0" i="0" dirty="0">
                <a:effectLst/>
                <a:latin typeface="Poppins" panose="00000500000000000000" pitchFamily="2" charset="0"/>
                <a:cs typeface="Poppins" panose="00000500000000000000" pitchFamily="2" charset="0"/>
              </a:rPr>
              <a:t> KNIME yang </a:t>
            </a:r>
            <a:r>
              <a:rPr lang="en-ID" sz="1300" b="0" i="0" dirty="0" err="1">
                <a:effectLst/>
                <a:latin typeface="Poppins" panose="00000500000000000000" pitchFamily="2" charset="0"/>
                <a:cs typeface="Poppins" panose="00000500000000000000" pitchFamily="2" charset="0"/>
              </a:rPr>
              <a:t>digunakan</a:t>
            </a:r>
            <a:r>
              <a:rPr lang="en-ID" sz="1300" b="0" i="0" dirty="0">
                <a:effectLst/>
                <a:latin typeface="Poppins" panose="00000500000000000000" pitchFamily="2" charset="0"/>
                <a:cs typeface="Poppins" panose="00000500000000000000" pitchFamily="2" charset="0"/>
              </a:rPr>
              <a:t> </a:t>
            </a:r>
            <a:r>
              <a:rPr lang="en-ID" sz="1300" b="0" i="0" dirty="0" err="1">
                <a:effectLst/>
                <a:latin typeface="Poppins" panose="00000500000000000000" pitchFamily="2" charset="0"/>
                <a:cs typeface="Poppins" panose="00000500000000000000" pitchFamily="2" charset="0"/>
              </a:rPr>
              <a:t>untuk</a:t>
            </a:r>
            <a:r>
              <a:rPr lang="en-ID" sz="1300" b="0" i="0" dirty="0">
                <a:effectLst/>
                <a:latin typeface="Poppins" panose="00000500000000000000" pitchFamily="2" charset="0"/>
                <a:cs typeface="Poppins" panose="00000500000000000000" pitchFamily="2" charset="0"/>
              </a:rPr>
              <a:t> </a:t>
            </a:r>
            <a:r>
              <a:rPr lang="en-ID" sz="1300" b="0" i="0" dirty="0" err="1">
                <a:effectLst/>
                <a:latin typeface="Poppins" panose="00000500000000000000" pitchFamily="2" charset="0"/>
                <a:cs typeface="Poppins" panose="00000500000000000000" pitchFamily="2" charset="0"/>
              </a:rPr>
              <a:t>membuat</a:t>
            </a:r>
            <a:r>
              <a:rPr lang="en-ID" sz="1300" b="0" i="0" dirty="0">
                <a:effectLst/>
                <a:latin typeface="Poppins" panose="00000500000000000000" pitchFamily="2" charset="0"/>
                <a:cs typeface="Poppins" panose="00000500000000000000" pitchFamily="2" charset="0"/>
              </a:rPr>
              <a:t> dan </a:t>
            </a:r>
            <a:r>
              <a:rPr lang="en-ID" sz="1300" b="0" i="0" dirty="0" err="1">
                <a:effectLst/>
                <a:latin typeface="Poppins" panose="00000500000000000000" pitchFamily="2" charset="0"/>
                <a:cs typeface="Poppins" panose="00000500000000000000" pitchFamily="2" charset="0"/>
              </a:rPr>
              <a:t>mengelola</a:t>
            </a:r>
            <a:r>
              <a:rPr lang="en-ID" sz="1300" b="0" i="0" dirty="0">
                <a:effectLst/>
                <a:latin typeface="Poppins" panose="00000500000000000000" pitchFamily="2" charset="0"/>
                <a:cs typeface="Poppins" panose="00000500000000000000" pitchFamily="2" charset="0"/>
              </a:rPr>
              <a:t> workflow KNIME. Workflow KNIME </a:t>
            </a:r>
            <a:r>
              <a:rPr lang="en-ID" sz="1300" b="0" i="0" dirty="0" err="1">
                <a:effectLst/>
                <a:latin typeface="Poppins" panose="00000500000000000000" pitchFamily="2" charset="0"/>
                <a:cs typeface="Poppins" panose="00000500000000000000" pitchFamily="2" charset="0"/>
              </a:rPr>
              <a:t>terdiri</a:t>
            </a:r>
            <a:r>
              <a:rPr lang="en-ID" sz="1300" b="0" i="0" dirty="0">
                <a:effectLst/>
                <a:latin typeface="Poppins" panose="00000500000000000000" pitchFamily="2" charset="0"/>
                <a:cs typeface="Poppins" panose="00000500000000000000" pitchFamily="2" charset="0"/>
              </a:rPr>
              <a:t> </a:t>
            </a:r>
            <a:r>
              <a:rPr lang="en-ID" sz="1300" b="0" i="0" dirty="0" err="1">
                <a:effectLst/>
                <a:latin typeface="Poppins" panose="00000500000000000000" pitchFamily="2" charset="0"/>
                <a:cs typeface="Poppins" panose="00000500000000000000" pitchFamily="2" charset="0"/>
              </a:rPr>
              <a:t>dari</a:t>
            </a:r>
            <a:r>
              <a:rPr lang="en-ID" sz="1300" b="0" i="0" dirty="0">
                <a:effectLst/>
                <a:latin typeface="Poppins" panose="00000500000000000000" pitchFamily="2" charset="0"/>
                <a:cs typeface="Poppins" panose="00000500000000000000" pitchFamily="2" charset="0"/>
              </a:rPr>
              <a:t> </a:t>
            </a:r>
            <a:r>
              <a:rPr lang="en-ID" sz="1300" b="0" i="0" dirty="0" err="1">
                <a:effectLst/>
                <a:latin typeface="Poppins" panose="00000500000000000000" pitchFamily="2" charset="0"/>
                <a:cs typeface="Poppins" panose="00000500000000000000" pitchFamily="2" charset="0"/>
              </a:rPr>
              <a:t>sekumpulan</a:t>
            </a:r>
            <a:r>
              <a:rPr lang="en-ID" sz="1300" b="0" i="0" dirty="0">
                <a:effectLst/>
                <a:latin typeface="Poppins" panose="00000500000000000000" pitchFamily="2" charset="0"/>
                <a:cs typeface="Poppins" panose="00000500000000000000" pitchFamily="2" charset="0"/>
              </a:rPr>
              <a:t> node yang </a:t>
            </a:r>
            <a:r>
              <a:rPr lang="en-ID" sz="1300" b="0" i="0" dirty="0" err="1">
                <a:effectLst/>
                <a:latin typeface="Poppins" panose="00000500000000000000" pitchFamily="2" charset="0"/>
                <a:cs typeface="Poppins" panose="00000500000000000000" pitchFamily="2" charset="0"/>
              </a:rPr>
              <a:t>diatur</a:t>
            </a:r>
            <a:r>
              <a:rPr lang="en-ID" sz="1300" b="0" i="0" dirty="0">
                <a:effectLst/>
                <a:latin typeface="Poppins" panose="00000500000000000000" pitchFamily="2" charset="0"/>
                <a:cs typeface="Poppins" panose="00000500000000000000" pitchFamily="2" charset="0"/>
              </a:rPr>
              <a:t> </a:t>
            </a:r>
            <a:r>
              <a:rPr lang="en-ID" sz="1300" b="0" i="0" dirty="0" err="1">
                <a:effectLst/>
                <a:latin typeface="Poppins" panose="00000500000000000000" pitchFamily="2" charset="0"/>
                <a:cs typeface="Poppins" panose="00000500000000000000" pitchFamily="2" charset="0"/>
              </a:rPr>
              <a:t>dalam</a:t>
            </a:r>
            <a:r>
              <a:rPr lang="en-ID" sz="1300" b="0" i="0" dirty="0">
                <a:effectLst/>
                <a:latin typeface="Poppins" panose="00000500000000000000" pitchFamily="2" charset="0"/>
                <a:cs typeface="Poppins" panose="00000500000000000000" pitchFamily="2" charset="0"/>
              </a:rPr>
              <a:t> </a:t>
            </a:r>
            <a:r>
              <a:rPr lang="en-ID" sz="1300" b="0" i="0" dirty="0" err="1">
                <a:effectLst/>
                <a:latin typeface="Poppins" panose="00000500000000000000" pitchFamily="2" charset="0"/>
                <a:cs typeface="Poppins" panose="00000500000000000000" pitchFamily="2" charset="0"/>
              </a:rPr>
              <a:t>urutan</a:t>
            </a:r>
            <a:r>
              <a:rPr lang="en-ID" sz="1300" b="0" i="0" dirty="0">
                <a:effectLst/>
                <a:latin typeface="Poppins" panose="00000500000000000000" pitchFamily="2" charset="0"/>
                <a:cs typeface="Poppins" panose="00000500000000000000" pitchFamily="2" charset="0"/>
              </a:rPr>
              <a:t> </a:t>
            </a:r>
            <a:r>
              <a:rPr lang="en-ID" sz="1300" b="0" i="0" dirty="0" err="1">
                <a:effectLst/>
                <a:latin typeface="Poppins" panose="00000500000000000000" pitchFamily="2" charset="0"/>
                <a:cs typeface="Poppins" panose="00000500000000000000" pitchFamily="2" charset="0"/>
              </a:rPr>
              <a:t>tertentu</a:t>
            </a:r>
            <a:r>
              <a:rPr lang="en-ID" sz="1300" b="0" i="0" dirty="0">
                <a:effectLst/>
                <a:latin typeface="Poppins" panose="00000500000000000000" pitchFamily="2" charset="0"/>
                <a:cs typeface="Poppins" panose="00000500000000000000" pitchFamily="2" charset="0"/>
              </a:rPr>
              <a:t> </a:t>
            </a:r>
            <a:r>
              <a:rPr lang="en-ID" sz="1300" b="0" i="0" dirty="0" err="1">
                <a:effectLst/>
                <a:latin typeface="Poppins" panose="00000500000000000000" pitchFamily="2" charset="0"/>
                <a:cs typeface="Poppins" panose="00000500000000000000" pitchFamily="2" charset="0"/>
              </a:rPr>
              <a:t>untuk</a:t>
            </a:r>
            <a:r>
              <a:rPr lang="en-ID" sz="1300" b="0" i="0" dirty="0">
                <a:effectLst/>
                <a:latin typeface="Poppins" panose="00000500000000000000" pitchFamily="2" charset="0"/>
                <a:cs typeface="Poppins" panose="00000500000000000000" pitchFamily="2" charset="0"/>
              </a:rPr>
              <a:t> </a:t>
            </a:r>
            <a:r>
              <a:rPr lang="en-ID" sz="1300" b="0" i="0" dirty="0" err="1">
                <a:effectLst/>
                <a:latin typeface="Poppins" panose="00000500000000000000" pitchFamily="2" charset="0"/>
                <a:cs typeface="Poppins" panose="00000500000000000000" pitchFamily="2" charset="0"/>
              </a:rPr>
              <a:t>menjalankan</a:t>
            </a:r>
            <a:r>
              <a:rPr lang="en-ID" sz="1300" b="0" i="0" dirty="0">
                <a:effectLst/>
                <a:latin typeface="Poppins" panose="00000500000000000000" pitchFamily="2" charset="0"/>
                <a:cs typeface="Poppins" panose="00000500000000000000" pitchFamily="2" charset="0"/>
              </a:rPr>
              <a:t> proses </a:t>
            </a:r>
            <a:r>
              <a:rPr lang="en-ID" sz="1300" b="0" i="0" dirty="0" err="1">
                <a:effectLst/>
                <a:latin typeface="Poppins" panose="00000500000000000000" pitchFamily="2" charset="0"/>
                <a:cs typeface="Poppins" panose="00000500000000000000" pitchFamily="2" charset="0"/>
              </a:rPr>
              <a:t>tertentu</a:t>
            </a:r>
            <a:r>
              <a:rPr lang="en-ID" sz="1300" b="0" i="0" dirty="0">
                <a:effectLst/>
                <a:latin typeface="Poppins" panose="00000500000000000000" pitchFamily="2" charset="0"/>
                <a:cs typeface="Poppins" panose="00000500000000000000" pitchFamily="2" charset="0"/>
              </a:rPr>
              <a:t> pada data. </a:t>
            </a:r>
            <a:r>
              <a:rPr lang="en-ID" sz="1300" b="0" i="0" dirty="0" err="1">
                <a:effectLst/>
                <a:latin typeface="Poppins" panose="00000500000000000000" pitchFamily="2" charset="0"/>
                <a:cs typeface="Poppins" panose="00000500000000000000" pitchFamily="2" charset="0"/>
              </a:rPr>
              <a:t>Dengan</a:t>
            </a:r>
            <a:r>
              <a:rPr lang="en-ID" sz="1300" b="0" i="0" dirty="0">
                <a:effectLst/>
                <a:latin typeface="Poppins" panose="00000500000000000000" pitchFamily="2" charset="0"/>
                <a:cs typeface="Poppins" panose="00000500000000000000" pitchFamily="2" charset="0"/>
              </a:rPr>
              <a:t> </a:t>
            </a:r>
            <a:r>
              <a:rPr lang="en-ID" sz="1300" b="0" i="0" dirty="0" err="1">
                <a:effectLst/>
                <a:latin typeface="Poppins" panose="00000500000000000000" pitchFamily="2" charset="0"/>
                <a:cs typeface="Poppins" panose="00000500000000000000" pitchFamily="2" charset="0"/>
              </a:rPr>
              <a:t>menggunakan</a:t>
            </a:r>
            <a:r>
              <a:rPr lang="en-ID" sz="1300" b="0" i="0" dirty="0">
                <a:effectLst/>
                <a:latin typeface="Poppins" panose="00000500000000000000" pitchFamily="2" charset="0"/>
                <a:cs typeface="Poppins" panose="00000500000000000000" pitchFamily="2" charset="0"/>
              </a:rPr>
              <a:t> workflow editor, Anda </a:t>
            </a:r>
            <a:r>
              <a:rPr lang="en-ID" sz="1300" b="0" i="0" dirty="0" err="1">
                <a:effectLst/>
                <a:latin typeface="Poppins" panose="00000500000000000000" pitchFamily="2" charset="0"/>
                <a:cs typeface="Poppins" panose="00000500000000000000" pitchFamily="2" charset="0"/>
              </a:rPr>
              <a:t>dapat</a:t>
            </a:r>
            <a:r>
              <a:rPr lang="en-ID" sz="1300" b="0" i="0" dirty="0">
                <a:effectLst/>
                <a:latin typeface="Poppins" panose="00000500000000000000" pitchFamily="2" charset="0"/>
                <a:cs typeface="Poppins" panose="00000500000000000000" pitchFamily="2" charset="0"/>
              </a:rPr>
              <a:t>:</a:t>
            </a:r>
          </a:p>
          <a:p>
            <a:pPr algn="just">
              <a:buFont typeface="+mj-lt"/>
              <a:buAutoNum type="arabicPeriod"/>
            </a:pPr>
            <a:r>
              <a:rPr lang="en-ID" sz="1300" b="0" i="0" dirty="0" err="1">
                <a:effectLst/>
                <a:latin typeface="Poppins" panose="00000500000000000000" pitchFamily="2" charset="0"/>
                <a:cs typeface="Poppins" panose="00000500000000000000" pitchFamily="2" charset="0"/>
              </a:rPr>
              <a:t>Menambahkan</a:t>
            </a:r>
            <a:r>
              <a:rPr lang="en-ID" sz="1300" b="0" i="0" dirty="0">
                <a:effectLst/>
                <a:latin typeface="Poppins" panose="00000500000000000000" pitchFamily="2" charset="0"/>
                <a:cs typeface="Poppins" panose="00000500000000000000" pitchFamily="2" charset="0"/>
              </a:rPr>
              <a:t> node </a:t>
            </a:r>
            <a:r>
              <a:rPr lang="en-ID" sz="1300" b="0" i="0" dirty="0" err="1">
                <a:effectLst/>
                <a:latin typeface="Poppins" panose="00000500000000000000" pitchFamily="2" charset="0"/>
                <a:cs typeface="Poppins" panose="00000500000000000000" pitchFamily="2" charset="0"/>
              </a:rPr>
              <a:t>ke</a:t>
            </a:r>
            <a:r>
              <a:rPr lang="en-ID" sz="1300" b="0" i="0" dirty="0">
                <a:effectLst/>
                <a:latin typeface="Poppins" panose="00000500000000000000" pitchFamily="2" charset="0"/>
                <a:cs typeface="Poppins" panose="00000500000000000000" pitchFamily="2" charset="0"/>
              </a:rPr>
              <a:t> workflow KNIME Anda</a:t>
            </a:r>
          </a:p>
          <a:p>
            <a:pPr algn="just">
              <a:buFont typeface="+mj-lt"/>
              <a:buAutoNum type="arabicPeriod"/>
            </a:pPr>
            <a:r>
              <a:rPr lang="en-ID" sz="1300" b="0" i="0" dirty="0" err="1">
                <a:effectLst/>
                <a:latin typeface="Poppins" panose="00000500000000000000" pitchFamily="2" charset="0"/>
                <a:cs typeface="Poppins" panose="00000500000000000000" pitchFamily="2" charset="0"/>
              </a:rPr>
              <a:t>Mengkonfigurasi</a:t>
            </a:r>
            <a:r>
              <a:rPr lang="en-ID" sz="1300" b="0" i="0" dirty="0">
                <a:effectLst/>
                <a:latin typeface="Poppins" panose="00000500000000000000" pitchFamily="2" charset="0"/>
                <a:cs typeface="Poppins" panose="00000500000000000000" pitchFamily="2" charset="0"/>
              </a:rPr>
              <a:t> </a:t>
            </a:r>
            <a:r>
              <a:rPr lang="en-ID" sz="1300" b="0" i="0" dirty="0" err="1">
                <a:effectLst/>
                <a:latin typeface="Poppins" panose="00000500000000000000" pitchFamily="2" charset="0"/>
                <a:cs typeface="Poppins" panose="00000500000000000000" pitchFamily="2" charset="0"/>
              </a:rPr>
              <a:t>setiap</a:t>
            </a:r>
            <a:r>
              <a:rPr lang="en-ID" sz="1300" b="0" i="0" dirty="0">
                <a:effectLst/>
                <a:latin typeface="Poppins" panose="00000500000000000000" pitchFamily="2" charset="0"/>
                <a:cs typeface="Poppins" panose="00000500000000000000" pitchFamily="2" charset="0"/>
              </a:rPr>
              <a:t> node </a:t>
            </a:r>
            <a:r>
              <a:rPr lang="en-ID" sz="1300" b="0" i="0" dirty="0" err="1">
                <a:effectLst/>
                <a:latin typeface="Poppins" panose="00000500000000000000" pitchFamily="2" charset="0"/>
                <a:cs typeface="Poppins" panose="00000500000000000000" pitchFamily="2" charset="0"/>
              </a:rPr>
              <a:t>sesuai</a:t>
            </a:r>
            <a:r>
              <a:rPr lang="en-ID" sz="1300" b="0" i="0" dirty="0">
                <a:effectLst/>
                <a:latin typeface="Poppins" panose="00000500000000000000" pitchFamily="2" charset="0"/>
                <a:cs typeface="Poppins" panose="00000500000000000000" pitchFamily="2" charset="0"/>
              </a:rPr>
              <a:t> </a:t>
            </a:r>
            <a:r>
              <a:rPr lang="en-ID" sz="1300" b="0" i="0" dirty="0" err="1">
                <a:effectLst/>
                <a:latin typeface="Poppins" panose="00000500000000000000" pitchFamily="2" charset="0"/>
                <a:cs typeface="Poppins" panose="00000500000000000000" pitchFamily="2" charset="0"/>
              </a:rPr>
              <a:t>kebutuhan</a:t>
            </a:r>
            <a:r>
              <a:rPr lang="en-ID" sz="1300" b="0" i="0" dirty="0">
                <a:effectLst/>
                <a:latin typeface="Poppins" panose="00000500000000000000" pitchFamily="2" charset="0"/>
                <a:cs typeface="Poppins" panose="00000500000000000000" pitchFamily="2" charset="0"/>
              </a:rPr>
              <a:t> Anda</a:t>
            </a:r>
          </a:p>
          <a:p>
            <a:pPr algn="just">
              <a:buFont typeface="+mj-lt"/>
              <a:buAutoNum type="arabicPeriod"/>
            </a:pPr>
            <a:r>
              <a:rPr lang="en-ID" sz="1300" b="0" i="0" dirty="0" err="1">
                <a:effectLst/>
                <a:latin typeface="Poppins" panose="00000500000000000000" pitchFamily="2" charset="0"/>
                <a:cs typeface="Poppins" panose="00000500000000000000" pitchFamily="2" charset="0"/>
              </a:rPr>
              <a:t>Menghubungkan</a:t>
            </a:r>
            <a:r>
              <a:rPr lang="en-ID" sz="1300" b="0" i="0" dirty="0">
                <a:effectLst/>
                <a:latin typeface="Poppins" panose="00000500000000000000" pitchFamily="2" charset="0"/>
                <a:cs typeface="Poppins" panose="00000500000000000000" pitchFamily="2" charset="0"/>
              </a:rPr>
              <a:t> node </a:t>
            </a:r>
            <a:r>
              <a:rPr lang="en-ID" sz="1300" b="0" i="0" dirty="0" err="1">
                <a:effectLst/>
                <a:latin typeface="Poppins" panose="00000500000000000000" pitchFamily="2" charset="0"/>
                <a:cs typeface="Poppins" panose="00000500000000000000" pitchFamily="2" charset="0"/>
              </a:rPr>
              <a:t>satu</a:t>
            </a:r>
            <a:r>
              <a:rPr lang="en-ID" sz="1300" b="0" i="0" dirty="0">
                <a:effectLst/>
                <a:latin typeface="Poppins" panose="00000500000000000000" pitchFamily="2" charset="0"/>
                <a:cs typeface="Poppins" panose="00000500000000000000" pitchFamily="2" charset="0"/>
              </a:rPr>
              <a:t> </a:t>
            </a:r>
            <a:r>
              <a:rPr lang="en-ID" sz="1300" b="0" i="0" dirty="0" err="1">
                <a:effectLst/>
                <a:latin typeface="Poppins" panose="00000500000000000000" pitchFamily="2" charset="0"/>
                <a:cs typeface="Poppins" panose="00000500000000000000" pitchFamily="2" charset="0"/>
              </a:rPr>
              <a:t>sama</a:t>
            </a:r>
            <a:r>
              <a:rPr lang="en-ID" sz="1300" b="0" i="0" dirty="0">
                <a:effectLst/>
                <a:latin typeface="Poppins" panose="00000500000000000000" pitchFamily="2" charset="0"/>
                <a:cs typeface="Poppins" panose="00000500000000000000" pitchFamily="2" charset="0"/>
              </a:rPr>
              <a:t> lain </a:t>
            </a:r>
            <a:r>
              <a:rPr lang="en-ID" sz="1300" b="0" i="0" dirty="0" err="1">
                <a:effectLst/>
                <a:latin typeface="Poppins" panose="00000500000000000000" pitchFamily="2" charset="0"/>
                <a:cs typeface="Poppins" panose="00000500000000000000" pitchFamily="2" charset="0"/>
              </a:rPr>
              <a:t>untuk</a:t>
            </a:r>
            <a:r>
              <a:rPr lang="en-ID" sz="1300" b="0" i="0" dirty="0">
                <a:effectLst/>
                <a:latin typeface="Poppins" panose="00000500000000000000" pitchFamily="2" charset="0"/>
                <a:cs typeface="Poppins" panose="00000500000000000000" pitchFamily="2" charset="0"/>
              </a:rPr>
              <a:t> </a:t>
            </a:r>
            <a:r>
              <a:rPr lang="en-ID" sz="1300" b="0" i="0" dirty="0" err="1">
                <a:effectLst/>
                <a:latin typeface="Poppins" panose="00000500000000000000" pitchFamily="2" charset="0"/>
                <a:cs typeface="Poppins" panose="00000500000000000000" pitchFamily="2" charset="0"/>
              </a:rPr>
              <a:t>membentuk</a:t>
            </a:r>
            <a:r>
              <a:rPr lang="en-ID" sz="1300" b="0" i="0" dirty="0">
                <a:effectLst/>
                <a:latin typeface="Poppins" panose="00000500000000000000" pitchFamily="2" charset="0"/>
                <a:cs typeface="Poppins" panose="00000500000000000000" pitchFamily="2" charset="0"/>
              </a:rPr>
              <a:t> </a:t>
            </a:r>
            <a:r>
              <a:rPr lang="en-ID" sz="1300" b="0" i="0" dirty="0" err="1">
                <a:effectLst/>
                <a:latin typeface="Poppins" panose="00000500000000000000" pitchFamily="2" charset="0"/>
                <a:cs typeface="Poppins" panose="00000500000000000000" pitchFamily="2" charset="0"/>
              </a:rPr>
              <a:t>alur</a:t>
            </a:r>
            <a:r>
              <a:rPr lang="en-ID" sz="1300" b="0" i="0" dirty="0">
                <a:effectLst/>
                <a:latin typeface="Poppins" panose="00000500000000000000" pitchFamily="2" charset="0"/>
                <a:cs typeface="Poppins" panose="00000500000000000000" pitchFamily="2" charset="0"/>
              </a:rPr>
              <a:t> </a:t>
            </a:r>
            <a:r>
              <a:rPr lang="en-ID" sz="1300" b="0" i="0" dirty="0" err="1">
                <a:effectLst/>
                <a:latin typeface="Poppins" panose="00000500000000000000" pitchFamily="2" charset="0"/>
                <a:cs typeface="Poppins" panose="00000500000000000000" pitchFamily="2" charset="0"/>
              </a:rPr>
              <a:t>kerja</a:t>
            </a:r>
            <a:endParaRPr lang="en-ID" sz="1300" b="0" i="0" dirty="0">
              <a:effectLst/>
              <a:latin typeface="Poppins" panose="00000500000000000000" pitchFamily="2" charset="0"/>
              <a:cs typeface="Poppins" panose="00000500000000000000" pitchFamily="2" charset="0"/>
            </a:endParaRPr>
          </a:p>
          <a:p>
            <a:pPr algn="just">
              <a:buFont typeface="+mj-lt"/>
              <a:buAutoNum type="arabicPeriod"/>
            </a:pPr>
            <a:r>
              <a:rPr lang="en-ID" sz="1300" b="0" i="0" dirty="0" err="1">
                <a:effectLst/>
                <a:latin typeface="Poppins" panose="00000500000000000000" pitchFamily="2" charset="0"/>
                <a:cs typeface="Poppins" panose="00000500000000000000" pitchFamily="2" charset="0"/>
              </a:rPr>
              <a:t>Menjalankan</a:t>
            </a:r>
            <a:r>
              <a:rPr lang="en-ID" sz="1300" b="0" i="0" dirty="0">
                <a:effectLst/>
                <a:latin typeface="Poppins" panose="00000500000000000000" pitchFamily="2" charset="0"/>
                <a:cs typeface="Poppins" panose="00000500000000000000" pitchFamily="2" charset="0"/>
              </a:rPr>
              <a:t> workflow KNIME Anda dan </a:t>
            </a:r>
            <a:r>
              <a:rPr lang="en-ID" sz="1300" b="0" i="0" dirty="0" err="1">
                <a:effectLst/>
                <a:latin typeface="Poppins" panose="00000500000000000000" pitchFamily="2" charset="0"/>
                <a:cs typeface="Poppins" panose="00000500000000000000" pitchFamily="2" charset="0"/>
              </a:rPr>
              <a:t>melihat</a:t>
            </a:r>
            <a:r>
              <a:rPr lang="en-ID" sz="1300" b="0" i="0" dirty="0">
                <a:effectLst/>
                <a:latin typeface="Poppins" panose="00000500000000000000" pitchFamily="2" charset="0"/>
                <a:cs typeface="Poppins" panose="00000500000000000000" pitchFamily="2" charset="0"/>
              </a:rPr>
              <a:t> </a:t>
            </a:r>
            <a:r>
              <a:rPr lang="en-ID" sz="1300" b="0" i="0" dirty="0" err="1">
                <a:effectLst/>
                <a:latin typeface="Poppins" panose="00000500000000000000" pitchFamily="2" charset="0"/>
                <a:cs typeface="Poppins" panose="00000500000000000000" pitchFamily="2" charset="0"/>
              </a:rPr>
              <a:t>hasilnya</a:t>
            </a:r>
            <a:endParaRPr lang="en-ID" sz="1300" b="0" i="0" dirty="0">
              <a:effectLst/>
              <a:latin typeface="Poppins" panose="00000500000000000000" pitchFamily="2" charset="0"/>
              <a:cs typeface="Poppins" panose="00000500000000000000" pitchFamily="2" charset="0"/>
            </a:endParaRPr>
          </a:p>
          <a:p>
            <a:pPr algn="just">
              <a:buFont typeface="+mj-lt"/>
              <a:buAutoNum type="arabicPeriod"/>
            </a:pPr>
            <a:r>
              <a:rPr lang="en-ID" sz="1300" b="0" i="0" dirty="0" err="1">
                <a:effectLst/>
                <a:latin typeface="Poppins" panose="00000500000000000000" pitchFamily="2" charset="0"/>
                <a:cs typeface="Poppins" panose="00000500000000000000" pitchFamily="2" charset="0"/>
              </a:rPr>
              <a:t>Menyimpan</a:t>
            </a:r>
            <a:r>
              <a:rPr lang="en-ID" sz="1300" b="0" i="0" dirty="0">
                <a:effectLst/>
                <a:latin typeface="Poppins" panose="00000500000000000000" pitchFamily="2" charset="0"/>
                <a:cs typeface="Poppins" panose="00000500000000000000" pitchFamily="2" charset="0"/>
              </a:rPr>
              <a:t> dan </a:t>
            </a:r>
            <a:r>
              <a:rPr lang="en-ID" sz="1300" b="0" i="0" dirty="0" err="1">
                <a:effectLst/>
                <a:latin typeface="Poppins" panose="00000500000000000000" pitchFamily="2" charset="0"/>
                <a:cs typeface="Poppins" panose="00000500000000000000" pitchFamily="2" charset="0"/>
              </a:rPr>
              <a:t>membuka</a:t>
            </a:r>
            <a:r>
              <a:rPr lang="en-ID" sz="1300" b="0" i="0" dirty="0">
                <a:effectLst/>
                <a:latin typeface="Poppins" panose="00000500000000000000" pitchFamily="2" charset="0"/>
                <a:cs typeface="Poppins" panose="00000500000000000000" pitchFamily="2" charset="0"/>
              </a:rPr>
              <a:t> workflow KNIME yang </a:t>
            </a:r>
            <a:r>
              <a:rPr lang="en-ID" sz="1300" b="0" i="0" dirty="0" err="1">
                <a:effectLst/>
                <a:latin typeface="Poppins" panose="00000500000000000000" pitchFamily="2" charset="0"/>
                <a:cs typeface="Poppins" panose="00000500000000000000" pitchFamily="2" charset="0"/>
              </a:rPr>
              <a:t>sudah</a:t>
            </a:r>
            <a:r>
              <a:rPr lang="en-ID" sz="1300" b="0" i="0" dirty="0">
                <a:effectLst/>
                <a:latin typeface="Poppins" panose="00000500000000000000" pitchFamily="2" charset="0"/>
                <a:cs typeface="Poppins" panose="00000500000000000000" pitchFamily="2" charset="0"/>
              </a:rPr>
              <a:t> </a:t>
            </a:r>
            <a:r>
              <a:rPr lang="en-ID" sz="1300" b="0" i="0" dirty="0" err="1">
                <a:effectLst/>
                <a:latin typeface="Poppins" panose="00000500000000000000" pitchFamily="2" charset="0"/>
                <a:cs typeface="Poppins" panose="00000500000000000000" pitchFamily="2" charset="0"/>
              </a:rPr>
              <a:t>dibuat</a:t>
            </a:r>
            <a:r>
              <a:rPr lang="en-ID" sz="1300" b="0" i="0" dirty="0">
                <a:effectLst/>
                <a:latin typeface="Poppins" panose="00000500000000000000" pitchFamily="2" charset="0"/>
                <a:cs typeface="Poppins" panose="00000500000000000000" pitchFamily="2" charset="0"/>
              </a:rPr>
              <a:t> </a:t>
            </a:r>
            <a:r>
              <a:rPr lang="en-ID" sz="1300" b="0" i="0" dirty="0" err="1">
                <a:effectLst/>
                <a:latin typeface="Poppins" panose="00000500000000000000" pitchFamily="2" charset="0"/>
                <a:cs typeface="Poppins" panose="00000500000000000000" pitchFamily="2" charset="0"/>
              </a:rPr>
              <a:t>sebelumnya</a:t>
            </a:r>
            <a:endParaRPr lang="en-ID" sz="1300" b="0" i="0" dirty="0">
              <a:effectLst/>
              <a:latin typeface="Poppins" panose="00000500000000000000" pitchFamily="2" charset="0"/>
              <a:cs typeface="Poppins" panose="00000500000000000000" pitchFamily="2" charset="0"/>
            </a:endParaRPr>
          </a:p>
          <a:p>
            <a:pPr marL="0" indent="0" algn="just">
              <a:buNone/>
            </a:pPr>
            <a:r>
              <a:rPr lang="en-ID" sz="1300" b="0" i="0" dirty="0">
                <a:effectLst/>
                <a:latin typeface="Poppins" panose="00000500000000000000" pitchFamily="2" charset="0"/>
                <a:cs typeface="Poppins" panose="00000500000000000000" pitchFamily="2" charset="0"/>
              </a:rPr>
              <a:t>Workflow editor </a:t>
            </a:r>
            <a:r>
              <a:rPr lang="en-ID" sz="1300" b="0" i="0" dirty="0" err="1">
                <a:effectLst/>
                <a:latin typeface="Poppins" panose="00000500000000000000" pitchFamily="2" charset="0"/>
                <a:cs typeface="Poppins" panose="00000500000000000000" pitchFamily="2" charset="0"/>
              </a:rPr>
              <a:t>memungkinkan</a:t>
            </a:r>
            <a:r>
              <a:rPr lang="en-ID" sz="1300" b="0" i="0" dirty="0">
                <a:effectLst/>
                <a:latin typeface="Poppins" panose="00000500000000000000" pitchFamily="2" charset="0"/>
                <a:cs typeface="Poppins" panose="00000500000000000000" pitchFamily="2" charset="0"/>
              </a:rPr>
              <a:t> Anda </a:t>
            </a:r>
            <a:r>
              <a:rPr lang="en-ID" sz="1300" b="0" i="0" dirty="0" err="1">
                <a:effectLst/>
                <a:latin typeface="Poppins" panose="00000500000000000000" pitchFamily="2" charset="0"/>
                <a:cs typeface="Poppins" panose="00000500000000000000" pitchFamily="2" charset="0"/>
              </a:rPr>
              <a:t>untuk</a:t>
            </a:r>
            <a:r>
              <a:rPr lang="en-ID" sz="1300" b="0" i="0" dirty="0">
                <a:effectLst/>
                <a:latin typeface="Poppins" panose="00000500000000000000" pitchFamily="2" charset="0"/>
                <a:cs typeface="Poppins" panose="00000500000000000000" pitchFamily="2" charset="0"/>
              </a:rPr>
              <a:t> </a:t>
            </a:r>
            <a:r>
              <a:rPr lang="en-ID" sz="1300" b="0" i="0" dirty="0" err="1">
                <a:effectLst/>
                <a:latin typeface="Poppins" panose="00000500000000000000" pitchFamily="2" charset="0"/>
                <a:cs typeface="Poppins" panose="00000500000000000000" pitchFamily="2" charset="0"/>
              </a:rPr>
              <a:t>membuat</a:t>
            </a:r>
            <a:r>
              <a:rPr lang="en-ID" sz="1300" b="0" i="0" dirty="0">
                <a:effectLst/>
                <a:latin typeface="Poppins" panose="00000500000000000000" pitchFamily="2" charset="0"/>
                <a:cs typeface="Poppins" panose="00000500000000000000" pitchFamily="2" charset="0"/>
              </a:rPr>
              <a:t> dan </a:t>
            </a:r>
            <a:r>
              <a:rPr lang="en-ID" sz="1300" b="0" i="0" dirty="0" err="1">
                <a:effectLst/>
                <a:latin typeface="Poppins" panose="00000500000000000000" pitchFamily="2" charset="0"/>
                <a:cs typeface="Poppins" panose="00000500000000000000" pitchFamily="2" charset="0"/>
              </a:rPr>
              <a:t>mengelola</a:t>
            </a:r>
            <a:r>
              <a:rPr lang="en-ID" sz="1300" b="0" i="0" dirty="0">
                <a:effectLst/>
                <a:latin typeface="Poppins" panose="00000500000000000000" pitchFamily="2" charset="0"/>
                <a:cs typeface="Poppins" panose="00000500000000000000" pitchFamily="2" charset="0"/>
              </a:rPr>
              <a:t> workflow KNIME </a:t>
            </a:r>
            <a:r>
              <a:rPr lang="en-ID" sz="1300" b="0" i="0" dirty="0" err="1">
                <a:effectLst/>
                <a:latin typeface="Poppins" panose="00000500000000000000" pitchFamily="2" charset="0"/>
                <a:cs typeface="Poppins" panose="00000500000000000000" pitchFamily="2" charset="0"/>
              </a:rPr>
              <a:t>dengan</a:t>
            </a:r>
            <a:r>
              <a:rPr lang="en-ID" sz="1300" b="0" i="0" dirty="0">
                <a:effectLst/>
                <a:latin typeface="Poppins" panose="00000500000000000000" pitchFamily="2" charset="0"/>
                <a:cs typeface="Poppins" panose="00000500000000000000" pitchFamily="2" charset="0"/>
              </a:rPr>
              <a:t> </a:t>
            </a:r>
            <a:r>
              <a:rPr lang="en-ID" sz="1300" b="0" i="0" dirty="0" err="1">
                <a:effectLst/>
                <a:latin typeface="Poppins" panose="00000500000000000000" pitchFamily="2" charset="0"/>
                <a:cs typeface="Poppins" panose="00000500000000000000" pitchFamily="2" charset="0"/>
              </a:rPr>
              <a:t>lebih</a:t>
            </a:r>
            <a:r>
              <a:rPr lang="en-ID" sz="1300" b="0" i="0" dirty="0">
                <a:effectLst/>
                <a:latin typeface="Poppins" panose="00000500000000000000" pitchFamily="2" charset="0"/>
                <a:cs typeface="Poppins" panose="00000500000000000000" pitchFamily="2" charset="0"/>
              </a:rPr>
              <a:t> </a:t>
            </a:r>
            <a:r>
              <a:rPr lang="en-ID" sz="1300" b="0" i="0" dirty="0" err="1">
                <a:effectLst/>
                <a:latin typeface="Poppins" panose="00000500000000000000" pitchFamily="2" charset="0"/>
                <a:cs typeface="Poppins" panose="00000500000000000000" pitchFamily="2" charset="0"/>
              </a:rPr>
              <a:t>mudah</a:t>
            </a:r>
            <a:r>
              <a:rPr lang="en-ID" sz="1300" b="0" i="0" dirty="0">
                <a:effectLst/>
                <a:latin typeface="Poppins" panose="00000500000000000000" pitchFamily="2" charset="0"/>
                <a:cs typeface="Poppins" panose="00000500000000000000" pitchFamily="2" charset="0"/>
              </a:rPr>
              <a:t> dan </a:t>
            </a:r>
            <a:r>
              <a:rPr lang="en-ID" sz="1300" b="0" i="0" dirty="0" err="1">
                <a:effectLst/>
                <a:latin typeface="Poppins" panose="00000500000000000000" pitchFamily="2" charset="0"/>
                <a:cs typeface="Poppins" panose="00000500000000000000" pitchFamily="2" charset="0"/>
              </a:rPr>
              <a:t>intuitif</a:t>
            </a:r>
            <a:r>
              <a:rPr lang="en-ID" sz="1300" b="0" i="0" dirty="0">
                <a:effectLst/>
                <a:latin typeface="Poppins" panose="00000500000000000000" pitchFamily="2" charset="0"/>
                <a:cs typeface="Poppins" panose="00000500000000000000" pitchFamily="2" charset="0"/>
              </a:rPr>
              <a:t>.</a:t>
            </a:r>
          </a:p>
        </p:txBody>
      </p:sp>
      <p:sp>
        <p:nvSpPr>
          <p:cNvPr id="33" name="Rectangle 32">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Diagram&#10;&#10;Description automatically generated with low confidence">
            <a:extLst>
              <a:ext uri="{FF2B5EF4-FFF2-40B4-BE49-F238E27FC236}">
                <a16:creationId xmlns:a16="http://schemas.microsoft.com/office/drawing/2014/main" id="{B954A0DD-E59A-D0F7-3857-4178FB594A77}"/>
              </a:ext>
            </a:extLst>
          </p:cNvPr>
          <p:cNvPicPr>
            <a:picLocks noChangeAspect="1"/>
          </p:cNvPicPr>
          <p:nvPr/>
        </p:nvPicPr>
        <p:blipFill>
          <a:blip r:embed="rId2"/>
          <a:stretch>
            <a:fillRect/>
          </a:stretch>
        </p:blipFill>
        <p:spPr>
          <a:xfrm>
            <a:off x="6930493" y="1933492"/>
            <a:ext cx="4223252" cy="3051299"/>
          </a:xfrm>
          <a:prstGeom prst="rect">
            <a:avLst/>
          </a:prstGeom>
        </p:spPr>
      </p:pic>
      <p:cxnSp>
        <p:nvCxnSpPr>
          <p:cNvPr id="35" name="Straight Connector 34">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0031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3;p14">
            <a:extLst>
              <a:ext uri="{FF2B5EF4-FFF2-40B4-BE49-F238E27FC236}">
                <a16:creationId xmlns:a16="http://schemas.microsoft.com/office/drawing/2014/main" id="{85AE38A3-7B5F-A2C7-5A1D-AB861DC28ECF}"/>
              </a:ext>
            </a:extLst>
          </p:cNvPr>
          <p:cNvSpPr txBox="1"/>
          <p:nvPr/>
        </p:nvSpPr>
        <p:spPr>
          <a:xfrm>
            <a:off x="3135868" y="3510294"/>
            <a:ext cx="5920262" cy="973451"/>
          </a:xfrm>
          <a:prstGeom prst="rect">
            <a:avLst/>
          </a:prstGeom>
          <a:solidFill>
            <a:srgbClr val="6699DC"/>
          </a:solidFill>
          <a:ln>
            <a:noFill/>
          </a:ln>
          <a:effectLst>
            <a:outerShdw blurRad="57150" dist="19050" dir="5400000" algn="bl" rotWithShape="0">
              <a:srgbClr val="4285F4">
                <a:alpha val="49803"/>
              </a:srgbClr>
            </a:outerShdw>
          </a:effectLst>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3200" b="1" i="0" u="none" strike="noStrike" cap="none" dirty="0">
                <a:solidFill>
                  <a:srgbClr val="FFFFFF"/>
                </a:solidFill>
                <a:latin typeface="Arial"/>
                <a:ea typeface="Arial"/>
                <a:cs typeface="Arial"/>
                <a:sym typeface="Arial"/>
              </a:rPr>
              <a:t>Introduction KNIME</a:t>
            </a:r>
            <a:endParaRPr sz="3200" b="1" i="0" u="none" strike="noStrike" cap="none" dirty="0">
              <a:solidFill>
                <a:srgbClr val="FFFFFF"/>
              </a:solidFill>
              <a:latin typeface="Arial"/>
              <a:ea typeface="Arial"/>
              <a:cs typeface="Arial"/>
              <a:sym typeface="Arial"/>
            </a:endParaRPr>
          </a:p>
        </p:txBody>
      </p:sp>
      <p:sp>
        <p:nvSpPr>
          <p:cNvPr id="5" name="Google Shape;64;p14">
            <a:extLst>
              <a:ext uri="{FF2B5EF4-FFF2-40B4-BE49-F238E27FC236}">
                <a16:creationId xmlns:a16="http://schemas.microsoft.com/office/drawing/2014/main" id="{3601BA04-880A-35EA-64A5-8EAEC9C8A60A}"/>
              </a:ext>
            </a:extLst>
          </p:cNvPr>
          <p:cNvSpPr txBox="1"/>
          <p:nvPr/>
        </p:nvSpPr>
        <p:spPr>
          <a:xfrm>
            <a:off x="2002662" y="2532613"/>
            <a:ext cx="8186673" cy="877153"/>
          </a:xfrm>
          <a:prstGeom prst="rect">
            <a:avLst/>
          </a:prstGeom>
          <a:noFill/>
          <a:ln>
            <a:noFill/>
          </a:ln>
        </p:spPr>
        <p:txBody>
          <a:bodyPr spcFirstLastPara="1" wrap="square" lIns="68575" tIns="68575" rIns="68575" bIns="68575" anchor="t" anchorCtr="0">
            <a:spAutoFit/>
          </a:bodyPr>
          <a:lstStyle/>
          <a:p>
            <a:pPr marL="0" marR="0" lvl="0" indent="0" algn="ctr" rtl="0">
              <a:lnSpc>
                <a:spcPct val="100000"/>
              </a:lnSpc>
              <a:spcBef>
                <a:spcPts val="0"/>
              </a:spcBef>
              <a:spcAft>
                <a:spcPts val="0"/>
              </a:spcAft>
              <a:buClr>
                <a:srgbClr val="000000"/>
              </a:buClr>
              <a:buSzPts val="2900"/>
              <a:buFont typeface="Arial"/>
              <a:buNone/>
            </a:pPr>
            <a:r>
              <a:rPr lang="en" sz="4800" b="1" dirty="0"/>
              <a:t>Codeless Data Science</a:t>
            </a:r>
            <a:endParaRPr sz="4800" b="1"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199507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1D7B2B-E5D2-B0D1-4F1A-594B51D7D451}"/>
              </a:ext>
            </a:extLst>
          </p:cNvPr>
          <p:cNvSpPr>
            <a:spLocks noGrp="1"/>
          </p:cNvSpPr>
          <p:nvPr>
            <p:ph type="title"/>
          </p:nvPr>
        </p:nvSpPr>
        <p:spPr>
          <a:xfrm>
            <a:off x="1043631" y="873940"/>
            <a:ext cx="5052369" cy="1035781"/>
          </a:xfrm>
        </p:spPr>
        <p:txBody>
          <a:bodyPr anchor="ctr">
            <a:normAutofit/>
          </a:bodyPr>
          <a:lstStyle/>
          <a:p>
            <a:r>
              <a:rPr lang="en-US" sz="3600" b="1" dirty="0">
                <a:latin typeface="Aharoni" panose="02010803020104030203" pitchFamily="2" charset="-79"/>
                <a:cs typeface="Aharoni" panose="02010803020104030203" pitchFamily="2" charset="-79"/>
              </a:rPr>
              <a:t>EXPLANATION</a:t>
            </a:r>
            <a:endParaRPr lang="en-ID" sz="3600" b="1" dirty="0">
              <a:latin typeface="Aharoni" panose="02010803020104030203" pitchFamily="2" charset="-79"/>
              <a:cs typeface="Aharoni" panose="02010803020104030203" pitchFamily="2" charset="-79"/>
            </a:endParaRPr>
          </a:p>
        </p:txBody>
      </p:sp>
      <p:sp>
        <p:nvSpPr>
          <p:cNvPr id="3" name="Content Placeholder 2">
            <a:extLst>
              <a:ext uri="{FF2B5EF4-FFF2-40B4-BE49-F238E27FC236}">
                <a16:creationId xmlns:a16="http://schemas.microsoft.com/office/drawing/2014/main" id="{6FB93A19-980F-B575-2612-4C28CA45DCA1}"/>
              </a:ext>
            </a:extLst>
          </p:cNvPr>
          <p:cNvSpPr>
            <a:spLocks noGrp="1"/>
          </p:cNvSpPr>
          <p:nvPr>
            <p:ph idx="1"/>
          </p:nvPr>
        </p:nvSpPr>
        <p:spPr>
          <a:xfrm>
            <a:off x="1045029" y="2524721"/>
            <a:ext cx="4991629" cy="3677123"/>
          </a:xfrm>
        </p:spPr>
        <p:txBody>
          <a:bodyPr anchor="ctr">
            <a:normAutofit fontScale="85000" lnSpcReduction="10000"/>
          </a:bodyPr>
          <a:lstStyle/>
          <a:p>
            <a:r>
              <a:rPr lang="en-US" sz="1800" b="1" dirty="0">
                <a:latin typeface="Poppins" panose="00000500000000000000" pitchFamily="2" charset="0"/>
                <a:cs typeface="Poppins" panose="00000500000000000000" pitchFamily="2" charset="0"/>
              </a:rPr>
              <a:t>Description</a:t>
            </a:r>
          </a:p>
          <a:p>
            <a:pPr marL="0" indent="0" algn="just">
              <a:lnSpc>
                <a:spcPct val="150000"/>
              </a:lnSpc>
              <a:buNone/>
            </a:pPr>
            <a:r>
              <a:rPr lang="en-ID" sz="1400" b="0" i="0" dirty="0">
                <a:solidFill>
                  <a:srgbClr val="374151"/>
                </a:solidFill>
                <a:effectLst/>
                <a:latin typeface="Poppins" panose="00000500000000000000" pitchFamily="2" charset="0"/>
                <a:cs typeface="Poppins" panose="00000500000000000000" pitchFamily="2" charset="0"/>
              </a:rPr>
              <a:t>Description </a:t>
            </a:r>
            <a:r>
              <a:rPr lang="en-ID" sz="1400" b="0" i="0" dirty="0" err="1">
                <a:solidFill>
                  <a:srgbClr val="374151"/>
                </a:solidFill>
                <a:effectLst/>
                <a:latin typeface="Poppins" panose="00000500000000000000" pitchFamily="2" charset="0"/>
                <a:cs typeface="Poppins" panose="00000500000000000000" pitchFamily="2" charset="0"/>
              </a:rPr>
              <a:t>bisa</a:t>
            </a:r>
            <a:r>
              <a:rPr lang="en-ID" sz="1400" b="0" i="0" dirty="0">
                <a:solidFill>
                  <a:srgbClr val="374151"/>
                </a:solidFill>
                <a:effectLst/>
                <a:latin typeface="Poppins" panose="00000500000000000000" pitchFamily="2" charset="0"/>
                <a:cs typeface="Poppins" panose="00000500000000000000" pitchFamily="2" charset="0"/>
              </a:rPr>
              <a:t> </a:t>
            </a:r>
            <a:r>
              <a:rPr lang="en-ID" sz="1400" b="0" i="0" dirty="0" err="1">
                <a:solidFill>
                  <a:srgbClr val="374151"/>
                </a:solidFill>
                <a:effectLst/>
                <a:latin typeface="Poppins" panose="00000500000000000000" pitchFamily="2" charset="0"/>
                <a:cs typeface="Poppins" panose="00000500000000000000" pitchFamily="2" charset="0"/>
              </a:rPr>
              <a:t>berisi</a:t>
            </a:r>
            <a:r>
              <a:rPr lang="en-ID" sz="1400" b="0" i="0" dirty="0">
                <a:solidFill>
                  <a:srgbClr val="374151"/>
                </a:solidFill>
                <a:effectLst/>
                <a:latin typeface="Poppins" panose="00000500000000000000" pitchFamily="2" charset="0"/>
                <a:cs typeface="Poppins" panose="00000500000000000000" pitchFamily="2" charset="0"/>
              </a:rPr>
              <a:t> </a:t>
            </a:r>
            <a:r>
              <a:rPr lang="en-ID" sz="1400" b="0" i="0" dirty="0" err="1">
                <a:solidFill>
                  <a:srgbClr val="374151"/>
                </a:solidFill>
                <a:effectLst/>
                <a:latin typeface="Poppins" panose="00000500000000000000" pitchFamily="2" charset="0"/>
                <a:cs typeface="Poppins" panose="00000500000000000000" pitchFamily="2" charset="0"/>
              </a:rPr>
              <a:t>apa</a:t>
            </a:r>
            <a:r>
              <a:rPr lang="en-ID" sz="1400" b="0" i="0" dirty="0">
                <a:solidFill>
                  <a:srgbClr val="374151"/>
                </a:solidFill>
                <a:effectLst/>
                <a:latin typeface="Poppins" panose="00000500000000000000" pitchFamily="2" charset="0"/>
                <a:cs typeface="Poppins" panose="00000500000000000000" pitchFamily="2" charset="0"/>
              </a:rPr>
              <a:t> </a:t>
            </a:r>
            <a:r>
              <a:rPr lang="en-ID" sz="1400" b="0" i="0" dirty="0" err="1">
                <a:solidFill>
                  <a:srgbClr val="374151"/>
                </a:solidFill>
                <a:effectLst/>
                <a:latin typeface="Poppins" panose="00000500000000000000" pitchFamily="2" charset="0"/>
                <a:cs typeface="Poppins" panose="00000500000000000000" pitchFamily="2" charset="0"/>
              </a:rPr>
              <a:t>saja</a:t>
            </a:r>
            <a:r>
              <a:rPr lang="en-ID" sz="1400" b="0" i="0" dirty="0">
                <a:solidFill>
                  <a:srgbClr val="374151"/>
                </a:solidFill>
                <a:effectLst/>
                <a:latin typeface="Poppins" panose="00000500000000000000" pitchFamily="2" charset="0"/>
                <a:cs typeface="Poppins" panose="00000500000000000000" pitchFamily="2" charset="0"/>
              </a:rPr>
              <a:t> yang Anda </a:t>
            </a:r>
            <a:r>
              <a:rPr lang="en-ID" sz="1400" b="0" i="0" dirty="0" err="1">
                <a:solidFill>
                  <a:srgbClr val="374151"/>
                </a:solidFill>
                <a:effectLst/>
                <a:latin typeface="Poppins" panose="00000500000000000000" pitchFamily="2" charset="0"/>
                <a:cs typeface="Poppins" panose="00000500000000000000" pitchFamily="2" charset="0"/>
              </a:rPr>
              <a:t>inginkan</a:t>
            </a:r>
            <a:r>
              <a:rPr lang="en-ID" sz="1400" b="0" i="0" dirty="0">
                <a:solidFill>
                  <a:srgbClr val="374151"/>
                </a:solidFill>
                <a:effectLst/>
                <a:latin typeface="Poppins" panose="00000500000000000000" pitchFamily="2" charset="0"/>
                <a:cs typeface="Poppins" panose="00000500000000000000" pitchFamily="2" charset="0"/>
              </a:rPr>
              <a:t>, </a:t>
            </a:r>
            <a:r>
              <a:rPr lang="en-ID" sz="1400" b="0" i="0" dirty="0" err="1">
                <a:solidFill>
                  <a:srgbClr val="374151"/>
                </a:solidFill>
                <a:effectLst/>
                <a:latin typeface="Poppins" panose="00000500000000000000" pitchFamily="2" charset="0"/>
                <a:cs typeface="Poppins" panose="00000500000000000000" pitchFamily="2" charset="0"/>
              </a:rPr>
              <a:t>seperti</a:t>
            </a:r>
            <a:r>
              <a:rPr lang="en-ID" sz="1400" b="0" i="0" dirty="0">
                <a:solidFill>
                  <a:srgbClr val="374151"/>
                </a:solidFill>
                <a:effectLst/>
                <a:latin typeface="Poppins" panose="00000500000000000000" pitchFamily="2" charset="0"/>
                <a:cs typeface="Poppins" panose="00000500000000000000" pitchFamily="2" charset="0"/>
              </a:rPr>
              <a:t> </a:t>
            </a:r>
            <a:r>
              <a:rPr lang="en-ID" sz="1400" b="0" i="0" dirty="0" err="1">
                <a:solidFill>
                  <a:srgbClr val="374151"/>
                </a:solidFill>
                <a:effectLst/>
                <a:latin typeface="Poppins" panose="00000500000000000000" pitchFamily="2" charset="0"/>
                <a:cs typeface="Poppins" panose="00000500000000000000" pitchFamily="2" charset="0"/>
              </a:rPr>
              <a:t>tujuan</a:t>
            </a:r>
            <a:r>
              <a:rPr lang="en-ID" sz="1400" b="0" i="0" dirty="0">
                <a:solidFill>
                  <a:srgbClr val="374151"/>
                </a:solidFill>
                <a:effectLst/>
                <a:latin typeface="Poppins" panose="00000500000000000000" pitchFamily="2" charset="0"/>
                <a:cs typeface="Poppins" panose="00000500000000000000" pitchFamily="2" charset="0"/>
              </a:rPr>
              <a:t> </a:t>
            </a:r>
            <a:r>
              <a:rPr lang="en-ID" sz="1400" b="0" i="0" dirty="0" err="1">
                <a:solidFill>
                  <a:srgbClr val="374151"/>
                </a:solidFill>
                <a:effectLst/>
                <a:latin typeface="Poppins" panose="00000500000000000000" pitchFamily="2" charset="0"/>
                <a:cs typeface="Poppins" panose="00000500000000000000" pitchFamily="2" charset="0"/>
              </a:rPr>
              <a:t>dari</a:t>
            </a:r>
            <a:r>
              <a:rPr lang="en-ID" sz="1400" b="0" i="0" dirty="0">
                <a:solidFill>
                  <a:srgbClr val="374151"/>
                </a:solidFill>
                <a:effectLst/>
                <a:latin typeface="Poppins" panose="00000500000000000000" pitchFamily="2" charset="0"/>
                <a:cs typeface="Poppins" panose="00000500000000000000" pitchFamily="2" charset="0"/>
              </a:rPr>
              <a:t> workflow, </a:t>
            </a:r>
            <a:r>
              <a:rPr lang="en-ID" sz="1400" b="0" i="0" dirty="0" err="1">
                <a:solidFill>
                  <a:srgbClr val="374151"/>
                </a:solidFill>
                <a:effectLst/>
                <a:latin typeface="Poppins" panose="00000500000000000000" pitchFamily="2" charset="0"/>
                <a:cs typeface="Poppins" panose="00000500000000000000" pitchFamily="2" charset="0"/>
              </a:rPr>
              <a:t>sumber</a:t>
            </a:r>
            <a:r>
              <a:rPr lang="en-ID" sz="1400" b="0" i="0" dirty="0">
                <a:solidFill>
                  <a:srgbClr val="374151"/>
                </a:solidFill>
                <a:effectLst/>
                <a:latin typeface="Poppins" panose="00000500000000000000" pitchFamily="2" charset="0"/>
                <a:cs typeface="Poppins" panose="00000500000000000000" pitchFamily="2" charset="0"/>
              </a:rPr>
              <a:t> data yang </a:t>
            </a:r>
            <a:r>
              <a:rPr lang="en-ID" sz="1400" b="0" i="0" dirty="0" err="1">
                <a:solidFill>
                  <a:srgbClr val="374151"/>
                </a:solidFill>
                <a:effectLst/>
                <a:latin typeface="Poppins" panose="00000500000000000000" pitchFamily="2" charset="0"/>
                <a:cs typeface="Poppins" panose="00000500000000000000" pitchFamily="2" charset="0"/>
              </a:rPr>
              <a:t>digunakan</a:t>
            </a:r>
            <a:r>
              <a:rPr lang="en-ID" sz="1400" b="0" i="0" dirty="0">
                <a:solidFill>
                  <a:srgbClr val="374151"/>
                </a:solidFill>
                <a:effectLst/>
                <a:latin typeface="Poppins" panose="00000500000000000000" pitchFamily="2" charset="0"/>
                <a:cs typeface="Poppins" panose="00000500000000000000" pitchFamily="2" charset="0"/>
              </a:rPr>
              <a:t>, </a:t>
            </a:r>
            <a:r>
              <a:rPr lang="en-ID" sz="1400" b="0" i="0" dirty="0" err="1">
                <a:solidFill>
                  <a:srgbClr val="374151"/>
                </a:solidFill>
                <a:effectLst/>
                <a:latin typeface="Poppins" panose="00000500000000000000" pitchFamily="2" charset="0"/>
                <a:cs typeface="Poppins" panose="00000500000000000000" pitchFamily="2" charset="0"/>
              </a:rPr>
              <a:t>atau</a:t>
            </a:r>
            <a:r>
              <a:rPr lang="en-ID" sz="1400" b="0" i="0" dirty="0">
                <a:solidFill>
                  <a:srgbClr val="374151"/>
                </a:solidFill>
                <a:effectLst/>
                <a:latin typeface="Poppins" panose="00000500000000000000" pitchFamily="2" charset="0"/>
                <a:cs typeface="Poppins" panose="00000500000000000000" pitchFamily="2" charset="0"/>
              </a:rPr>
              <a:t> </a:t>
            </a:r>
            <a:r>
              <a:rPr lang="en-ID" sz="1400" b="0" i="0" dirty="0" err="1">
                <a:solidFill>
                  <a:srgbClr val="374151"/>
                </a:solidFill>
                <a:effectLst/>
                <a:latin typeface="Poppins" panose="00000500000000000000" pitchFamily="2" charset="0"/>
                <a:cs typeface="Poppins" panose="00000500000000000000" pitchFamily="2" charset="0"/>
              </a:rPr>
              <a:t>langkah-langkah</a:t>
            </a:r>
            <a:r>
              <a:rPr lang="en-ID" sz="1400" b="0" i="0" dirty="0">
                <a:solidFill>
                  <a:srgbClr val="374151"/>
                </a:solidFill>
                <a:effectLst/>
                <a:latin typeface="Poppins" panose="00000500000000000000" pitchFamily="2" charset="0"/>
                <a:cs typeface="Poppins" panose="00000500000000000000" pitchFamily="2" charset="0"/>
              </a:rPr>
              <a:t> yang </a:t>
            </a:r>
            <a:r>
              <a:rPr lang="en-ID" sz="1400" b="0" i="0" dirty="0" err="1">
                <a:solidFill>
                  <a:srgbClr val="374151"/>
                </a:solidFill>
                <a:effectLst/>
                <a:latin typeface="Poppins" panose="00000500000000000000" pitchFamily="2" charset="0"/>
                <a:cs typeface="Poppins" panose="00000500000000000000" pitchFamily="2" charset="0"/>
              </a:rPr>
              <a:t>dilakukan</a:t>
            </a:r>
            <a:r>
              <a:rPr lang="en-ID" sz="1400" b="0" i="0" dirty="0">
                <a:solidFill>
                  <a:srgbClr val="374151"/>
                </a:solidFill>
                <a:effectLst/>
                <a:latin typeface="Poppins" panose="00000500000000000000" pitchFamily="2" charset="0"/>
                <a:cs typeface="Poppins" panose="00000500000000000000" pitchFamily="2" charset="0"/>
              </a:rPr>
              <a:t> </a:t>
            </a:r>
            <a:r>
              <a:rPr lang="en-ID" sz="1400" b="0" i="0" dirty="0" err="1">
                <a:solidFill>
                  <a:srgbClr val="374151"/>
                </a:solidFill>
                <a:effectLst/>
                <a:latin typeface="Poppins" panose="00000500000000000000" pitchFamily="2" charset="0"/>
                <a:cs typeface="Poppins" panose="00000500000000000000" pitchFamily="2" charset="0"/>
              </a:rPr>
              <a:t>dalam</a:t>
            </a:r>
            <a:r>
              <a:rPr lang="en-ID" sz="1400" b="0" i="0" dirty="0">
                <a:solidFill>
                  <a:srgbClr val="374151"/>
                </a:solidFill>
                <a:effectLst/>
                <a:latin typeface="Poppins" panose="00000500000000000000" pitchFamily="2" charset="0"/>
                <a:cs typeface="Poppins" panose="00000500000000000000" pitchFamily="2" charset="0"/>
              </a:rPr>
              <a:t> workflow. Description </a:t>
            </a:r>
            <a:r>
              <a:rPr lang="en-ID" sz="1400" b="0" i="0" dirty="0" err="1">
                <a:solidFill>
                  <a:srgbClr val="374151"/>
                </a:solidFill>
                <a:effectLst/>
                <a:latin typeface="Poppins" panose="00000500000000000000" pitchFamily="2" charset="0"/>
                <a:cs typeface="Poppins" panose="00000500000000000000" pitchFamily="2" charset="0"/>
              </a:rPr>
              <a:t>bisa</a:t>
            </a:r>
            <a:r>
              <a:rPr lang="en-ID" sz="1400" b="0" i="0" dirty="0">
                <a:solidFill>
                  <a:srgbClr val="374151"/>
                </a:solidFill>
                <a:effectLst/>
                <a:latin typeface="Poppins" panose="00000500000000000000" pitchFamily="2" charset="0"/>
                <a:cs typeface="Poppins" panose="00000500000000000000" pitchFamily="2" charset="0"/>
              </a:rPr>
              <a:t> sangat </a:t>
            </a:r>
            <a:r>
              <a:rPr lang="en-ID" sz="1400" b="0" i="0" dirty="0" err="1">
                <a:solidFill>
                  <a:srgbClr val="374151"/>
                </a:solidFill>
                <a:effectLst/>
                <a:latin typeface="Poppins" panose="00000500000000000000" pitchFamily="2" charset="0"/>
                <a:cs typeface="Poppins" panose="00000500000000000000" pitchFamily="2" charset="0"/>
              </a:rPr>
              <a:t>berguna</a:t>
            </a:r>
            <a:r>
              <a:rPr lang="en-ID" sz="1400" b="0" i="0" dirty="0">
                <a:solidFill>
                  <a:srgbClr val="374151"/>
                </a:solidFill>
                <a:effectLst/>
                <a:latin typeface="Poppins" panose="00000500000000000000" pitchFamily="2" charset="0"/>
                <a:cs typeface="Poppins" panose="00000500000000000000" pitchFamily="2" charset="0"/>
              </a:rPr>
              <a:t> </a:t>
            </a:r>
            <a:r>
              <a:rPr lang="en-ID" sz="1400" b="0" i="0" dirty="0" err="1">
                <a:solidFill>
                  <a:srgbClr val="374151"/>
                </a:solidFill>
                <a:effectLst/>
                <a:latin typeface="Poppins" panose="00000500000000000000" pitchFamily="2" charset="0"/>
                <a:cs typeface="Poppins" panose="00000500000000000000" pitchFamily="2" charset="0"/>
              </a:rPr>
              <a:t>jika</a:t>
            </a:r>
            <a:r>
              <a:rPr lang="en-ID" sz="1400" b="0" i="0" dirty="0">
                <a:solidFill>
                  <a:srgbClr val="374151"/>
                </a:solidFill>
                <a:effectLst/>
                <a:latin typeface="Poppins" panose="00000500000000000000" pitchFamily="2" charset="0"/>
                <a:cs typeface="Poppins" panose="00000500000000000000" pitchFamily="2" charset="0"/>
              </a:rPr>
              <a:t> Anda </a:t>
            </a:r>
            <a:r>
              <a:rPr lang="en-ID" sz="1400" b="0" i="0" dirty="0" err="1">
                <a:solidFill>
                  <a:srgbClr val="374151"/>
                </a:solidFill>
                <a:effectLst/>
                <a:latin typeface="Poppins" panose="00000500000000000000" pitchFamily="2" charset="0"/>
                <a:cs typeface="Poppins" panose="00000500000000000000" pitchFamily="2" charset="0"/>
              </a:rPr>
              <a:t>bekerja</a:t>
            </a:r>
            <a:r>
              <a:rPr lang="en-ID" sz="1400" b="0" i="0" dirty="0">
                <a:solidFill>
                  <a:srgbClr val="374151"/>
                </a:solidFill>
                <a:effectLst/>
                <a:latin typeface="Poppins" panose="00000500000000000000" pitchFamily="2" charset="0"/>
                <a:cs typeface="Poppins" panose="00000500000000000000" pitchFamily="2" charset="0"/>
              </a:rPr>
              <a:t> </a:t>
            </a:r>
            <a:r>
              <a:rPr lang="en-ID" sz="1400" b="0" i="0" dirty="0" err="1">
                <a:solidFill>
                  <a:srgbClr val="374151"/>
                </a:solidFill>
                <a:effectLst/>
                <a:latin typeface="Poppins" panose="00000500000000000000" pitchFamily="2" charset="0"/>
                <a:cs typeface="Poppins" panose="00000500000000000000" pitchFamily="2" charset="0"/>
              </a:rPr>
              <a:t>dengan</a:t>
            </a:r>
            <a:r>
              <a:rPr lang="en-ID" sz="1400" b="0" i="0" dirty="0">
                <a:solidFill>
                  <a:srgbClr val="374151"/>
                </a:solidFill>
                <a:effectLst/>
                <a:latin typeface="Poppins" panose="00000500000000000000" pitchFamily="2" charset="0"/>
                <a:cs typeface="Poppins" panose="00000500000000000000" pitchFamily="2" charset="0"/>
              </a:rPr>
              <a:t> </a:t>
            </a:r>
            <a:r>
              <a:rPr lang="en-ID" sz="1400" b="0" i="0" dirty="0" err="1">
                <a:solidFill>
                  <a:srgbClr val="374151"/>
                </a:solidFill>
                <a:effectLst/>
                <a:latin typeface="Poppins" panose="00000500000000000000" pitchFamily="2" charset="0"/>
                <a:cs typeface="Poppins" panose="00000500000000000000" pitchFamily="2" charset="0"/>
              </a:rPr>
              <a:t>tim</a:t>
            </a:r>
            <a:r>
              <a:rPr lang="en-ID" sz="1400" b="0" i="0" dirty="0">
                <a:solidFill>
                  <a:srgbClr val="374151"/>
                </a:solidFill>
                <a:effectLst/>
                <a:latin typeface="Poppins" panose="00000500000000000000" pitchFamily="2" charset="0"/>
                <a:cs typeface="Poppins" panose="00000500000000000000" pitchFamily="2" charset="0"/>
              </a:rPr>
              <a:t> </a:t>
            </a:r>
            <a:r>
              <a:rPr lang="en-ID" sz="1400" b="0" i="0" dirty="0" err="1">
                <a:solidFill>
                  <a:srgbClr val="374151"/>
                </a:solidFill>
                <a:effectLst/>
                <a:latin typeface="Poppins" panose="00000500000000000000" pitchFamily="2" charset="0"/>
                <a:cs typeface="Poppins" panose="00000500000000000000" pitchFamily="2" charset="0"/>
              </a:rPr>
              <a:t>atau</a:t>
            </a:r>
            <a:r>
              <a:rPr lang="en-ID" sz="1400" b="0" i="0" dirty="0">
                <a:solidFill>
                  <a:srgbClr val="374151"/>
                </a:solidFill>
                <a:effectLst/>
                <a:latin typeface="Poppins" panose="00000500000000000000" pitchFamily="2" charset="0"/>
                <a:cs typeface="Poppins" panose="00000500000000000000" pitchFamily="2" charset="0"/>
              </a:rPr>
              <a:t> </a:t>
            </a:r>
            <a:r>
              <a:rPr lang="en-ID" sz="1400" b="0" i="0" dirty="0" err="1">
                <a:solidFill>
                  <a:srgbClr val="374151"/>
                </a:solidFill>
                <a:effectLst/>
                <a:latin typeface="Poppins" panose="00000500000000000000" pitchFamily="2" charset="0"/>
                <a:cs typeface="Poppins" panose="00000500000000000000" pitchFamily="2" charset="0"/>
              </a:rPr>
              <a:t>berencana</a:t>
            </a:r>
            <a:r>
              <a:rPr lang="en-ID" sz="1400" b="0" i="0" dirty="0">
                <a:solidFill>
                  <a:srgbClr val="374151"/>
                </a:solidFill>
                <a:effectLst/>
                <a:latin typeface="Poppins" panose="00000500000000000000" pitchFamily="2" charset="0"/>
                <a:cs typeface="Poppins" panose="00000500000000000000" pitchFamily="2" charset="0"/>
              </a:rPr>
              <a:t> </a:t>
            </a:r>
            <a:r>
              <a:rPr lang="en-ID" sz="1400" b="0" i="0" dirty="0" err="1">
                <a:solidFill>
                  <a:srgbClr val="374151"/>
                </a:solidFill>
                <a:effectLst/>
                <a:latin typeface="Poppins" panose="00000500000000000000" pitchFamily="2" charset="0"/>
                <a:cs typeface="Poppins" panose="00000500000000000000" pitchFamily="2" charset="0"/>
              </a:rPr>
              <a:t>untuk</a:t>
            </a:r>
            <a:r>
              <a:rPr lang="en-ID" sz="1400" b="0" i="0" dirty="0">
                <a:solidFill>
                  <a:srgbClr val="374151"/>
                </a:solidFill>
                <a:effectLst/>
                <a:latin typeface="Poppins" panose="00000500000000000000" pitchFamily="2" charset="0"/>
                <a:cs typeface="Poppins" panose="00000500000000000000" pitchFamily="2" charset="0"/>
              </a:rPr>
              <a:t> </a:t>
            </a:r>
            <a:r>
              <a:rPr lang="en-ID" sz="1400" b="0" i="0" dirty="0" err="1">
                <a:solidFill>
                  <a:srgbClr val="374151"/>
                </a:solidFill>
                <a:effectLst/>
                <a:latin typeface="Poppins" panose="00000500000000000000" pitchFamily="2" charset="0"/>
                <a:cs typeface="Poppins" panose="00000500000000000000" pitchFamily="2" charset="0"/>
              </a:rPr>
              <a:t>membagikan</a:t>
            </a:r>
            <a:r>
              <a:rPr lang="en-ID" sz="1400" b="0" i="0" dirty="0">
                <a:solidFill>
                  <a:srgbClr val="374151"/>
                </a:solidFill>
                <a:effectLst/>
                <a:latin typeface="Poppins" panose="00000500000000000000" pitchFamily="2" charset="0"/>
                <a:cs typeface="Poppins" panose="00000500000000000000" pitchFamily="2" charset="0"/>
              </a:rPr>
              <a:t> workflow KNIME Anda </a:t>
            </a:r>
            <a:r>
              <a:rPr lang="en-ID" sz="1400" b="0" i="0" dirty="0" err="1">
                <a:solidFill>
                  <a:srgbClr val="374151"/>
                </a:solidFill>
                <a:effectLst/>
                <a:latin typeface="Poppins" panose="00000500000000000000" pitchFamily="2" charset="0"/>
                <a:cs typeface="Poppins" panose="00000500000000000000" pitchFamily="2" charset="0"/>
              </a:rPr>
              <a:t>dengan</a:t>
            </a:r>
            <a:r>
              <a:rPr lang="en-ID" sz="1400" b="0" i="0" dirty="0">
                <a:solidFill>
                  <a:srgbClr val="374151"/>
                </a:solidFill>
                <a:effectLst/>
                <a:latin typeface="Poppins" panose="00000500000000000000" pitchFamily="2" charset="0"/>
                <a:cs typeface="Poppins" panose="00000500000000000000" pitchFamily="2" charset="0"/>
              </a:rPr>
              <a:t> orang lain. </a:t>
            </a:r>
            <a:r>
              <a:rPr lang="en-ID" sz="1400" b="0" i="0" dirty="0" err="1">
                <a:solidFill>
                  <a:srgbClr val="374151"/>
                </a:solidFill>
                <a:effectLst/>
                <a:latin typeface="Poppins" panose="00000500000000000000" pitchFamily="2" charset="0"/>
                <a:cs typeface="Poppins" panose="00000500000000000000" pitchFamily="2" charset="0"/>
              </a:rPr>
              <a:t>Dengan</a:t>
            </a:r>
            <a:r>
              <a:rPr lang="en-ID" sz="1400" b="0" i="0" dirty="0">
                <a:solidFill>
                  <a:srgbClr val="374151"/>
                </a:solidFill>
                <a:effectLst/>
                <a:latin typeface="Poppins" panose="00000500000000000000" pitchFamily="2" charset="0"/>
                <a:cs typeface="Poppins" panose="00000500000000000000" pitchFamily="2" charset="0"/>
              </a:rPr>
              <a:t> </a:t>
            </a:r>
            <a:r>
              <a:rPr lang="en-ID" sz="1400" b="0" i="0" dirty="0" err="1">
                <a:solidFill>
                  <a:srgbClr val="374151"/>
                </a:solidFill>
                <a:effectLst/>
                <a:latin typeface="Poppins" panose="00000500000000000000" pitchFamily="2" charset="0"/>
                <a:cs typeface="Poppins" panose="00000500000000000000" pitchFamily="2" charset="0"/>
              </a:rPr>
              <a:t>menyertakan</a:t>
            </a:r>
            <a:r>
              <a:rPr lang="en-ID" sz="1400" b="0" i="0" dirty="0">
                <a:solidFill>
                  <a:srgbClr val="374151"/>
                </a:solidFill>
                <a:effectLst/>
                <a:latin typeface="Poppins" panose="00000500000000000000" pitchFamily="2" charset="0"/>
                <a:cs typeface="Poppins" panose="00000500000000000000" pitchFamily="2" charset="0"/>
              </a:rPr>
              <a:t> </a:t>
            </a:r>
            <a:r>
              <a:rPr lang="en-ID" sz="1400" b="0" i="0" dirty="0" err="1">
                <a:solidFill>
                  <a:srgbClr val="374151"/>
                </a:solidFill>
                <a:effectLst/>
                <a:latin typeface="Poppins" panose="00000500000000000000" pitchFamily="2" charset="0"/>
                <a:cs typeface="Poppins" panose="00000500000000000000" pitchFamily="2" charset="0"/>
              </a:rPr>
              <a:t>deskripsi</a:t>
            </a:r>
            <a:r>
              <a:rPr lang="en-ID" sz="1400" b="0" i="0" dirty="0">
                <a:solidFill>
                  <a:srgbClr val="374151"/>
                </a:solidFill>
                <a:effectLst/>
                <a:latin typeface="Poppins" panose="00000500000000000000" pitchFamily="2" charset="0"/>
                <a:cs typeface="Poppins" panose="00000500000000000000" pitchFamily="2" charset="0"/>
              </a:rPr>
              <a:t> yang </a:t>
            </a:r>
            <a:r>
              <a:rPr lang="en-ID" sz="1400" b="0" i="0" dirty="0" err="1">
                <a:solidFill>
                  <a:srgbClr val="374151"/>
                </a:solidFill>
                <a:effectLst/>
                <a:latin typeface="Poppins" panose="00000500000000000000" pitchFamily="2" charset="0"/>
                <a:cs typeface="Poppins" panose="00000500000000000000" pitchFamily="2" charset="0"/>
              </a:rPr>
              <a:t>jelas</a:t>
            </a:r>
            <a:r>
              <a:rPr lang="en-ID" sz="1400" b="0" i="0" dirty="0">
                <a:solidFill>
                  <a:srgbClr val="374151"/>
                </a:solidFill>
                <a:effectLst/>
                <a:latin typeface="Poppins" panose="00000500000000000000" pitchFamily="2" charset="0"/>
                <a:cs typeface="Poppins" panose="00000500000000000000" pitchFamily="2" charset="0"/>
              </a:rPr>
              <a:t> dan </a:t>
            </a:r>
            <a:r>
              <a:rPr lang="en-ID" sz="1400" b="0" i="0" dirty="0" err="1">
                <a:solidFill>
                  <a:srgbClr val="374151"/>
                </a:solidFill>
                <a:effectLst/>
                <a:latin typeface="Poppins" panose="00000500000000000000" pitchFamily="2" charset="0"/>
                <a:cs typeface="Poppins" panose="00000500000000000000" pitchFamily="2" charset="0"/>
              </a:rPr>
              <a:t>terperinci</a:t>
            </a:r>
            <a:r>
              <a:rPr lang="en-ID" sz="1400" b="0" i="0" dirty="0">
                <a:solidFill>
                  <a:srgbClr val="374151"/>
                </a:solidFill>
                <a:effectLst/>
                <a:latin typeface="Poppins" panose="00000500000000000000" pitchFamily="2" charset="0"/>
                <a:cs typeface="Poppins" panose="00000500000000000000" pitchFamily="2" charset="0"/>
              </a:rPr>
              <a:t>, Anda </a:t>
            </a:r>
            <a:r>
              <a:rPr lang="en-ID" sz="1400" b="0" i="0" dirty="0" err="1">
                <a:solidFill>
                  <a:srgbClr val="374151"/>
                </a:solidFill>
                <a:effectLst/>
                <a:latin typeface="Poppins" panose="00000500000000000000" pitchFamily="2" charset="0"/>
                <a:cs typeface="Poppins" panose="00000500000000000000" pitchFamily="2" charset="0"/>
              </a:rPr>
              <a:t>dapat</a:t>
            </a:r>
            <a:r>
              <a:rPr lang="en-ID" sz="1400" b="0" i="0" dirty="0">
                <a:solidFill>
                  <a:srgbClr val="374151"/>
                </a:solidFill>
                <a:effectLst/>
                <a:latin typeface="Poppins" panose="00000500000000000000" pitchFamily="2" charset="0"/>
                <a:cs typeface="Poppins" panose="00000500000000000000" pitchFamily="2" charset="0"/>
              </a:rPr>
              <a:t> </a:t>
            </a:r>
            <a:r>
              <a:rPr lang="en-ID" sz="1400" b="0" i="0" dirty="0" err="1">
                <a:solidFill>
                  <a:srgbClr val="374151"/>
                </a:solidFill>
                <a:effectLst/>
                <a:latin typeface="Poppins" panose="00000500000000000000" pitchFamily="2" charset="0"/>
                <a:cs typeface="Poppins" panose="00000500000000000000" pitchFamily="2" charset="0"/>
              </a:rPr>
              <a:t>membantu</a:t>
            </a:r>
            <a:r>
              <a:rPr lang="en-ID" sz="1400" b="0" i="0" dirty="0">
                <a:solidFill>
                  <a:srgbClr val="374151"/>
                </a:solidFill>
                <a:effectLst/>
                <a:latin typeface="Poppins" panose="00000500000000000000" pitchFamily="2" charset="0"/>
                <a:cs typeface="Poppins" panose="00000500000000000000" pitchFamily="2" charset="0"/>
              </a:rPr>
              <a:t> orang lain </a:t>
            </a:r>
            <a:r>
              <a:rPr lang="en-ID" sz="1400" b="0" i="0" dirty="0" err="1">
                <a:solidFill>
                  <a:srgbClr val="374151"/>
                </a:solidFill>
                <a:effectLst/>
                <a:latin typeface="Poppins" panose="00000500000000000000" pitchFamily="2" charset="0"/>
                <a:cs typeface="Poppins" panose="00000500000000000000" pitchFamily="2" charset="0"/>
              </a:rPr>
              <a:t>untuk</a:t>
            </a:r>
            <a:r>
              <a:rPr lang="en-ID" sz="1400" b="0" i="0" dirty="0">
                <a:solidFill>
                  <a:srgbClr val="374151"/>
                </a:solidFill>
                <a:effectLst/>
                <a:latin typeface="Poppins" panose="00000500000000000000" pitchFamily="2" charset="0"/>
                <a:cs typeface="Poppins" panose="00000500000000000000" pitchFamily="2" charset="0"/>
              </a:rPr>
              <a:t> </a:t>
            </a:r>
            <a:r>
              <a:rPr lang="en-ID" sz="1400" b="0" i="0" dirty="0" err="1">
                <a:solidFill>
                  <a:srgbClr val="374151"/>
                </a:solidFill>
                <a:effectLst/>
                <a:latin typeface="Poppins" panose="00000500000000000000" pitchFamily="2" charset="0"/>
                <a:cs typeface="Poppins" panose="00000500000000000000" pitchFamily="2" charset="0"/>
              </a:rPr>
              <a:t>memahami</a:t>
            </a:r>
            <a:r>
              <a:rPr lang="en-ID" sz="1400" b="0" i="0" dirty="0">
                <a:solidFill>
                  <a:srgbClr val="374151"/>
                </a:solidFill>
                <a:effectLst/>
                <a:latin typeface="Poppins" panose="00000500000000000000" pitchFamily="2" charset="0"/>
                <a:cs typeface="Poppins" panose="00000500000000000000" pitchFamily="2" charset="0"/>
              </a:rPr>
              <a:t> </a:t>
            </a:r>
            <a:r>
              <a:rPr lang="en-ID" sz="1400" b="0" i="0" dirty="0" err="1">
                <a:solidFill>
                  <a:srgbClr val="374151"/>
                </a:solidFill>
                <a:effectLst/>
                <a:latin typeface="Poppins" panose="00000500000000000000" pitchFamily="2" charset="0"/>
                <a:cs typeface="Poppins" panose="00000500000000000000" pitchFamily="2" charset="0"/>
              </a:rPr>
              <a:t>lebih</a:t>
            </a:r>
            <a:r>
              <a:rPr lang="en-ID" sz="1400" b="0" i="0" dirty="0">
                <a:solidFill>
                  <a:srgbClr val="374151"/>
                </a:solidFill>
                <a:effectLst/>
                <a:latin typeface="Poppins" panose="00000500000000000000" pitchFamily="2" charset="0"/>
                <a:cs typeface="Poppins" panose="00000500000000000000" pitchFamily="2" charset="0"/>
              </a:rPr>
              <a:t> </a:t>
            </a:r>
            <a:r>
              <a:rPr lang="en-ID" sz="1400" b="0" i="0" dirty="0" err="1">
                <a:solidFill>
                  <a:srgbClr val="374151"/>
                </a:solidFill>
                <a:effectLst/>
                <a:latin typeface="Poppins" panose="00000500000000000000" pitchFamily="2" charset="0"/>
                <a:cs typeface="Poppins" panose="00000500000000000000" pitchFamily="2" charset="0"/>
              </a:rPr>
              <a:t>baik</a:t>
            </a:r>
            <a:r>
              <a:rPr lang="en-ID" sz="1400" b="0" i="0" dirty="0">
                <a:solidFill>
                  <a:srgbClr val="374151"/>
                </a:solidFill>
                <a:effectLst/>
                <a:latin typeface="Poppins" panose="00000500000000000000" pitchFamily="2" charset="0"/>
                <a:cs typeface="Poppins" panose="00000500000000000000" pitchFamily="2" charset="0"/>
              </a:rPr>
              <a:t> </a:t>
            </a:r>
            <a:r>
              <a:rPr lang="en-ID" sz="1400" b="0" i="0" dirty="0" err="1">
                <a:solidFill>
                  <a:srgbClr val="374151"/>
                </a:solidFill>
                <a:effectLst/>
                <a:latin typeface="Poppins" panose="00000500000000000000" pitchFamily="2" charset="0"/>
                <a:cs typeface="Poppins" panose="00000500000000000000" pitchFamily="2" charset="0"/>
              </a:rPr>
              <a:t>apa</a:t>
            </a:r>
            <a:r>
              <a:rPr lang="en-ID" sz="1400" b="0" i="0" dirty="0">
                <a:solidFill>
                  <a:srgbClr val="374151"/>
                </a:solidFill>
                <a:effectLst/>
                <a:latin typeface="Poppins" panose="00000500000000000000" pitchFamily="2" charset="0"/>
                <a:cs typeface="Poppins" panose="00000500000000000000" pitchFamily="2" charset="0"/>
              </a:rPr>
              <a:t> yang </a:t>
            </a:r>
            <a:r>
              <a:rPr lang="en-ID" sz="1400" b="0" i="0" dirty="0" err="1">
                <a:solidFill>
                  <a:srgbClr val="374151"/>
                </a:solidFill>
                <a:effectLst/>
                <a:latin typeface="Poppins" panose="00000500000000000000" pitchFamily="2" charset="0"/>
                <a:cs typeface="Poppins" panose="00000500000000000000" pitchFamily="2" charset="0"/>
              </a:rPr>
              <a:t>dilakukan</a:t>
            </a:r>
            <a:r>
              <a:rPr lang="en-ID" sz="1400" b="0" i="0" dirty="0">
                <a:solidFill>
                  <a:srgbClr val="374151"/>
                </a:solidFill>
                <a:effectLst/>
                <a:latin typeface="Poppins" panose="00000500000000000000" pitchFamily="2" charset="0"/>
                <a:cs typeface="Poppins" panose="00000500000000000000" pitchFamily="2" charset="0"/>
              </a:rPr>
              <a:t> oleh workflow KNIME Anda dan </a:t>
            </a:r>
            <a:r>
              <a:rPr lang="en-ID" sz="1400" b="0" i="0" dirty="0" err="1">
                <a:solidFill>
                  <a:srgbClr val="374151"/>
                </a:solidFill>
                <a:effectLst/>
                <a:latin typeface="Poppins" panose="00000500000000000000" pitchFamily="2" charset="0"/>
                <a:cs typeface="Poppins" panose="00000500000000000000" pitchFamily="2" charset="0"/>
              </a:rPr>
              <a:t>bagaimana</a:t>
            </a:r>
            <a:r>
              <a:rPr lang="en-ID" sz="1400" b="0" i="0" dirty="0">
                <a:solidFill>
                  <a:srgbClr val="374151"/>
                </a:solidFill>
                <a:effectLst/>
                <a:latin typeface="Poppins" panose="00000500000000000000" pitchFamily="2" charset="0"/>
                <a:cs typeface="Poppins" panose="00000500000000000000" pitchFamily="2" charset="0"/>
              </a:rPr>
              <a:t> </a:t>
            </a:r>
            <a:r>
              <a:rPr lang="en-ID" sz="1400" b="0" i="0" dirty="0" err="1">
                <a:solidFill>
                  <a:srgbClr val="374151"/>
                </a:solidFill>
                <a:effectLst/>
                <a:latin typeface="Poppins" panose="00000500000000000000" pitchFamily="2" charset="0"/>
                <a:cs typeface="Poppins" panose="00000500000000000000" pitchFamily="2" charset="0"/>
              </a:rPr>
              <a:t>ia</a:t>
            </a:r>
            <a:r>
              <a:rPr lang="en-ID" sz="1400" b="0" i="0" dirty="0">
                <a:solidFill>
                  <a:srgbClr val="374151"/>
                </a:solidFill>
                <a:effectLst/>
                <a:latin typeface="Poppins" panose="00000500000000000000" pitchFamily="2" charset="0"/>
                <a:cs typeface="Poppins" panose="00000500000000000000" pitchFamily="2" charset="0"/>
              </a:rPr>
              <a:t> </a:t>
            </a:r>
            <a:r>
              <a:rPr lang="en-ID" sz="1400" b="0" i="0" dirty="0" err="1">
                <a:solidFill>
                  <a:srgbClr val="374151"/>
                </a:solidFill>
                <a:effectLst/>
                <a:latin typeface="Poppins" panose="00000500000000000000" pitchFamily="2" charset="0"/>
                <a:cs typeface="Poppins" panose="00000500000000000000" pitchFamily="2" charset="0"/>
              </a:rPr>
              <a:t>bekerja</a:t>
            </a:r>
            <a:r>
              <a:rPr lang="en-ID" sz="1400" b="0" i="0" dirty="0">
                <a:solidFill>
                  <a:srgbClr val="374151"/>
                </a:solidFill>
                <a:effectLst/>
                <a:latin typeface="Poppins" panose="00000500000000000000" pitchFamily="2" charset="0"/>
                <a:cs typeface="Poppins" panose="00000500000000000000" pitchFamily="2" charset="0"/>
              </a:rPr>
              <a:t>. Description juga </a:t>
            </a:r>
            <a:r>
              <a:rPr lang="en-ID" sz="1400" b="0" i="0" dirty="0" err="1">
                <a:solidFill>
                  <a:srgbClr val="374151"/>
                </a:solidFill>
                <a:effectLst/>
                <a:latin typeface="Poppins" panose="00000500000000000000" pitchFamily="2" charset="0"/>
                <a:cs typeface="Poppins" panose="00000500000000000000" pitchFamily="2" charset="0"/>
              </a:rPr>
              <a:t>bisa</a:t>
            </a:r>
            <a:r>
              <a:rPr lang="en-ID" sz="1400" b="0" i="0" dirty="0">
                <a:solidFill>
                  <a:srgbClr val="374151"/>
                </a:solidFill>
                <a:effectLst/>
                <a:latin typeface="Poppins" panose="00000500000000000000" pitchFamily="2" charset="0"/>
                <a:cs typeface="Poppins" panose="00000500000000000000" pitchFamily="2" charset="0"/>
              </a:rPr>
              <a:t> </a:t>
            </a:r>
            <a:r>
              <a:rPr lang="en-ID" sz="1400" b="0" i="0" dirty="0" err="1">
                <a:solidFill>
                  <a:srgbClr val="374151"/>
                </a:solidFill>
                <a:effectLst/>
                <a:latin typeface="Poppins" panose="00000500000000000000" pitchFamily="2" charset="0"/>
                <a:cs typeface="Poppins" panose="00000500000000000000" pitchFamily="2" charset="0"/>
              </a:rPr>
              <a:t>menjadi</a:t>
            </a:r>
            <a:r>
              <a:rPr lang="en-ID" sz="1400" b="0" i="0" dirty="0">
                <a:solidFill>
                  <a:srgbClr val="374151"/>
                </a:solidFill>
                <a:effectLst/>
                <a:latin typeface="Poppins" panose="00000500000000000000" pitchFamily="2" charset="0"/>
                <a:cs typeface="Poppins" panose="00000500000000000000" pitchFamily="2" charset="0"/>
              </a:rPr>
              <a:t> </a:t>
            </a:r>
            <a:r>
              <a:rPr lang="en-ID" sz="1400" b="0" i="0" dirty="0" err="1">
                <a:solidFill>
                  <a:srgbClr val="374151"/>
                </a:solidFill>
                <a:effectLst/>
                <a:latin typeface="Poppins" panose="00000500000000000000" pitchFamily="2" charset="0"/>
                <a:cs typeface="Poppins" panose="00000500000000000000" pitchFamily="2" charset="0"/>
              </a:rPr>
              <a:t>sumber</a:t>
            </a:r>
            <a:r>
              <a:rPr lang="en-ID" sz="1400" b="0" i="0" dirty="0">
                <a:solidFill>
                  <a:srgbClr val="374151"/>
                </a:solidFill>
                <a:effectLst/>
                <a:latin typeface="Poppins" panose="00000500000000000000" pitchFamily="2" charset="0"/>
                <a:cs typeface="Poppins" panose="00000500000000000000" pitchFamily="2" charset="0"/>
              </a:rPr>
              <a:t> </a:t>
            </a:r>
            <a:r>
              <a:rPr lang="en-ID" sz="1400" b="0" i="0" dirty="0" err="1">
                <a:solidFill>
                  <a:srgbClr val="374151"/>
                </a:solidFill>
                <a:effectLst/>
                <a:latin typeface="Poppins" panose="00000500000000000000" pitchFamily="2" charset="0"/>
                <a:cs typeface="Poppins" panose="00000500000000000000" pitchFamily="2" charset="0"/>
              </a:rPr>
              <a:t>informasi</a:t>
            </a:r>
            <a:r>
              <a:rPr lang="en-ID" sz="1400" b="0" i="0" dirty="0">
                <a:solidFill>
                  <a:srgbClr val="374151"/>
                </a:solidFill>
                <a:effectLst/>
                <a:latin typeface="Poppins" panose="00000500000000000000" pitchFamily="2" charset="0"/>
                <a:cs typeface="Poppins" panose="00000500000000000000" pitchFamily="2" charset="0"/>
              </a:rPr>
              <a:t> yang </a:t>
            </a:r>
            <a:r>
              <a:rPr lang="en-ID" sz="1400" b="0" i="0" dirty="0" err="1">
                <a:solidFill>
                  <a:srgbClr val="374151"/>
                </a:solidFill>
                <a:effectLst/>
                <a:latin typeface="Poppins" panose="00000500000000000000" pitchFamily="2" charset="0"/>
                <a:cs typeface="Poppins" panose="00000500000000000000" pitchFamily="2" charset="0"/>
              </a:rPr>
              <a:t>berguna</a:t>
            </a:r>
            <a:r>
              <a:rPr lang="en-ID" sz="1400" b="0" i="0" dirty="0">
                <a:solidFill>
                  <a:srgbClr val="374151"/>
                </a:solidFill>
                <a:effectLst/>
                <a:latin typeface="Poppins" panose="00000500000000000000" pitchFamily="2" charset="0"/>
                <a:cs typeface="Poppins" panose="00000500000000000000" pitchFamily="2" charset="0"/>
              </a:rPr>
              <a:t> </a:t>
            </a:r>
            <a:r>
              <a:rPr lang="en-ID" sz="1400" b="0" i="0" dirty="0" err="1">
                <a:solidFill>
                  <a:srgbClr val="374151"/>
                </a:solidFill>
                <a:effectLst/>
                <a:latin typeface="Poppins" panose="00000500000000000000" pitchFamily="2" charset="0"/>
                <a:cs typeface="Poppins" panose="00000500000000000000" pitchFamily="2" charset="0"/>
              </a:rPr>
              <a:t>saat</a:t>
            </a:r>
            <a:r>
              <a:rPr lang="en-ID" sz="1400" b="0" i="0" dirty="0">
                <a:solidFill>
                  <a:srgbClr val="374151"/>
                </a:solidFill>
                <a:effectLst/>
                <a:latin typeface="Poppins" panose="00000500000000000000" pitchFamily="2" charset="0"/>
                <a:cs typeface="Poppins" panose="00000500000000000000" pitchFamily="2" charset="0"/>
              </a:rPr>
              <a:t> Anda </a:t>
            </a:r>
            <a:r>
              <a:rPr lang="en-ID" sz="1400" b="0" i="0" dirty="0" err="1">
                <a:solidFill>
                  <a:srgbClr val="374151"/>
                </a:solidFill>
                <a:effectLst/>
                <a:latin typeface="Poppins" panose="00000500000000000000" pitchFamily="2" charset="0"/>
                <a:cs typeface="Poppins" panose="00000500000000000000" pitchFamily="2" charset="0"/>
              </a:rPr>
              <a:t>ingin</a:t>
            </a:r>
            <a:r>
              <a:rPr lang="en-ID" sz="1400" b="0" i="0" dirty="0">
                <a:solidFill>
                  <a:srgbClr val="374151"/>
                </a:solidFill>
                <a:effectLst/>
                <a:latin typeface="Poppins" panose="00000500000000000000" pitchFamily="2" charset="0"/>
                <a:cs typeface="Poppins" panose="00000500000000000000" pitchFamily="2" charset="0"/>
              </a:rPr>
              <a:t> </a:t>
            </a:r>
            <a:r>
              <a:rPr lang="en-ID" sz="1400" b="0" i="0" dirty="0" err="1">
                <a:solidFill>
                  <a:srgbClr val="374151"/>
                </a:solidFill>
                <a:effectLst/>
                <a:latin typeface="Poppins" panose="00000500000000000000" pitchFamily="2" charset="0"/>
                <a:cs typeface="Poppins" panose="00000500000000000000" pitchFamily="2" charset="0"/>
              </a:rPr>
              <a:t>mengingat</a:t>
            </a:r>
            <a:r>
              <a:rPr lang="en-ID" sz="1400" b="0" i="0" dirty="0">
                <a:solidFill>
                  <a:srgbClr val="374151"/>
                </a:solidFill>
                <a:effectLst/>
                <a:latin typeface="Poppins" panose="00000500000000000000" pitchFamily="2" charset="0"/>
                <a:cs typeface="Poppins" panose="00000500000000000000" pitchFamily="2" charset="0"/>
              </a:rPr>
              <a:t> </a:t>
            </a:r>
            <a:r>
              <a:rPr lang="en-ID" sz="1400" b="0" i="0" dirty="0" err="1">
                <a:solidFill>
                  <a:srgbClr val="374151"/>
                </a:solidFill>
                <a:effectLst/>
                <a:latin typeface="Poppins" panose="00000500000000000000" pitchFamily="2" charset="0"/>
                <a:cs typeface="Poppins" panose="00000500000000000000" pitchFamily="2" charset="0"/>
              </a:rPr>
              <a:t>atau</a:t>
            </a:r>
            <a:r>
              <a:rPr lang="en-ID" sz="1400" b="0" i="0" dirty="0">
                <a:solidFill>
                  <a:srgbClr val="374151"/>
                </a:solidFill>
                <a:effectLst/>
                <a:latin typeface="Poppins" panose="00000500000000000000" pitchFamily="2" charset="0"/>
                <a:cs typeface="Poppins" panose="00000500000000000000" pitchFamily="2" charset="0"/>
              </a:rPr>
              <a:t> </a:t>
            </a:r>
            <a:r>
              <a:rPr lang="en-ID" sz="1400" b="0" i="0" dirty="0" err="1">
                <a:solidFill>
                  <a:srgbClr val="374151"/>
                </a:solidFill>
                <a:effectLst/>
                <a:latin typeface="Poppins" panose="00000500000000000000" pitchFamily="2" charset="0"/>
                <a:cs typeface="Poppins" panose="00000500000000000000" pitchFamily="2" charset="0"/>
              </a:rPr>
              <a:t>memahami</a:t>
            </a:r>
            <a:r>
              <a:rPr lang="en-ID" sz="1400" b="0" i="0" dirty="0">
                <a:solidFill>
                  <a:srgbClr val="374151"/>
                </a:solidFill>
                <a:effectLst/>
                <a:latin typeface="Poppins" panose="00000500000000000000" pitchFamily="2" charset="0"/>
                <a:cs typeface="Poppins" panose="00000500000000000000" pitchFamily="2" charset="0"/>
              </a:rPr>
              <a:t> </a:t>
            </a:r>
            <a:r>
              <a:rPr lang="en-ID" sz="1400" b="0" i="0" dirty="0" err="1">
                <a:solidFill>
                  <a:srgbClr val="374151"/>
                </a:solidFill>
                <a:effectLst/>
                <a:latin typeface="Poppins" panose="00000500000000000000" pitchFamily="2" charset="0"/>
                <a:cs typeface="Poppins" panose="00000500000000000000" pitchFamily="2" charset="0"/>
              </a:rPr>
              <a:t>kembali</a:t>
            </a:r>
            <a:r>
              <a:rPr lang="en-ID" sz="1400" b="0" i="0" dirty="0">
                <a:solidFill>
                  <a:srgbClr val="374151"/>
                </a:solidFill>
                <a:effectLst/>
                <a:latin typeface="Poppins" panose="00000500000000000000" pitchFamily="2" charset="0"/>
                <a:cs typeface="Poppins" panose="00000500000000000000" pitchFamily="2" charset="0"/>
              </a:rPr>
              <a:t> </a:t>
            </a:r>
            <a:r>
              <a:rPr lang="en-ID" sz="1400" b="0" i="0" dirty="0" err="1">
                <a:solidFill>
                  <a:srgbClr val="374151"/>
                </a:solidFill>
                <a:effectLst/>
                <a:latin typeface="Poppins" panose="00000500000000000000" pitchFamily="2" charset="0"/>
                <a:cs typeface="Poppins" panose="00000500000000000000" pitchFamily="2" charset="0"/>
              </a:rPr>
              <a:t>apa</a:t>
            </a:r>
            <a:r>
              <a:rPr lang="en-ID" sz="1400" b="0" i="0" dirty="0">
                <a:solidFill>
                  <a:srgbClr val="374151"/>
                </a:solidFill>
                <a:effectLst/>
                <a:latin typeface="Poppins" panose="00000500000000000000" pitchFamily="2" charset="0"/>
                <a:cs typeface="Poppins" panose="00000500000000000000" pitchFamily="2" charset="0"/>
              </a:rPr>
              <a:t> yang </a:t>
            </a:r>
            <a:r>
              <a:rPr lang="en-ID" sz="1400" b="0" i="0" dirty="0" err="1">
                <a:solidFill>
                  <a:srgbClr val="374151"/>
                </a:solidFill>
                <a:effectLst/>
                <a:latin typeface="Poppins" panose="00000500000000000000" pitchFamily="2" charset="0"/>
                <a:cs typeface="Poppins" panose="00000500000000000000" pitchFamily="2" charset="0"/>
              </a:rPr>
              <a:t>dilakukan</a:t>
            </a:r>
            <a:r>
              <a:rPr lang="en-ID" sz="1400" b="0" i="0" dirty="0">
                <a:solidFill>
                  <a:srgbClr val="374151"/>
                </a:solidFill>
                <a:effectLst/>
                <a:latin typeface="Poppins" panose="00000500000000000000" pitchFamily="2" charset="0"/>
                <a:cs typeface="Poppins" panose="00000500000000000000" pitchFamily="2" charset="0"/>
              </a:rPr>
              <a:t> oleh workflow KNIME Anda.</a:t>
            </a:r>
            <a:endParaRPr lang="en-ID" sz="1400" b="0" i="0" dirty="0">
              <a:effectLst/>
              <a:latin typeface="Poppins" panose="00000500000000000000" pitchFamily="2" charset="0"/>
              <a:cs typeface="Poppins" panose="00000500000000000000" pitchFamily="2" charset="0"/>
            </a:endParaRPr>
          </a:p>
        </p:txBody>
      </p:sp>
      <p:sp>
        <p:nvSpPr>
          <p:cNvPr id="19" name="Rectangle 18">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0725384-A2C3-B446-1488-57CD89D16EC9}"/>
              </a:ext>
            </a:extLst>
          </p:cNvPr>
          <p:cNvPicPr>
            <a:picLocks noChangeAspect="1"/>
          </p:cNvPicPr>
          <p:nvPr/>
        </p:nvPicPr>
        <p:blipFill>
          <a:blip r:embed="rId2"/>
          <a:stretch>
            <a:fillRect/>
          </a:stretch>
        </p:blipFill>
        <p:spPr>
          <a:xfrm>
            <a:off x="6930493" y="1024991"/>
            <a:ext cx="4223252" cy="4868302"/>
          </a:xfrm>
          <a:prstGeom prst="rect">
            <a:avLst/>
          </a:prstGeom>
        </p:spPr>
      </p:pic>
      <p:cxnSp>
        <p:nvCxnSpPr>
          <p:cNvPr id="21" name="Straight Connector 20">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3157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1D7B2B-E5D2-B0D1-4F1A-594B51D7D451}"/>
              </a:ext>
            </a:extLst>
          </p:cNvPr>
          <p:cNvSpPr>
            <a:spLocks noGrp="1"/>
          </p:cNvSpPr>
          <p:nvPr>
            <p:ph type="title"/>
          </p:nvPr>
        </p:nvSpPr>
        <p:spPr>
          <a:xfrm>
            <a:off x="645064" y="525982"/>
            <a:ext cx="4282983" cy="1200361"/>
          </a:xfrm>
        </p:spPr>
        <p:txBody>
          <a:bodyPr anchor="b">
            <a:normAutofit/>
          </a:bodyPr>
          <a:lstStyle/>
          <a:p>
            <a:r>
              <a:rPr lang="en-US" sz="3600" b="1" dirty="0">
                <a:latin typeface="Aharoni" panose="02010803020104030203" pitchFamily="2" charset="-79"/>
                <a:cs typeface="Aharoni" panose="02010803020104030203" pitchFamily="2" charset="-79"/>
              </a:rPr>
              <a:t>EXPLANATION</a:t>
            </a:r>
            <a:endParaRPr lang="en-ID" sz="3600" b="1" dirty="0">
              <a:latin typeface="Aharoni" panose="02010803020104030203" pitchFamily="2" charset="-79"/>
              <a:cs typeface="Aharoni" panose="02010803020104030203" pitchFamily="2" charset="-79"/>
            </a:endParaRPr>
          </a:p>
        </p:txBody>
      </p:sp>
      <p:sp>
        <p:nvSpPr>
          <p:cNvPr id="23" name="Rectangle 22">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FB93A19-980F-B575-2612-4C28CA45DCA1}"/>
              </a:ext>
            </a:extLst>
          </p:cNvPr>
          <p:cNvSpPr>
            <a:spLocks noGrp="1"/>
          </p:cNvSpPr>
          <p:nvPr>
            <p:ph idx="1"/>
          </p:nvPr>
        </p:nvSpPr>
        <p:spPr>
          <a:xfrm>
            <a:off x="645066" y="2031101"/>
            <a:ext cx="4282984" cy="3511943"/>
          </a:xfrm>
        </p:spPr>
        <p:txBody>
          <a:bodyPr anchor="ctr">
            <a:normAutofit/>
          </a:bodyPr>
          <a:lstStyle/>
          <a:p>
            <a:r>
              <a:rPr lang="en-US" sz="2000" b="1" dirty="0">
                <a:latin typeface="Poppins" panose="00000500000000000000" pitchFamily="2" charset="0"/>
                <a:cs typeface="Poppins" panose="00000500000000000000" pitchFamily="2" charset="0"/>
              </a:rPr>
              <a:t>Console</a:t>
            </a:r>
          </a:p>
          <a:p>
            <a:pPr marL="0" indent="0" algn="just">
              <a:lnSpc>
                <a:spcPct val="150000"/>
              </a:lnSpc>
              <a:buNone/>
            </a:pPr>
            <a:r>
              <a:rPr lang="en-ID" sz="1400" b="0" i="0" dirty="0" err="1">
                <a:effectLst/>
                <a:latin typeface="Poppins" panose="00000500000000000000" pitchFamily="2" charset="0"/>
                <a:cs typeface="Poppins" panose="00000500000000000000" pitchFamily="2" charset="0"/>
              </a:rPr>
              <a:t>digunakan</a:t>
            </a:r>
            <a:r>
              <a:rPr lang="en-ID" sz="1400" b="0" i="0" dirty="0">
                <a:effectLst/>
                <a:latin typeface="Poppins" panose="00000500000000000000" pitchFamily="2" charset="0"/>
                <a:cs typeface="Poppins" panose="00000500000000000000" pitchFamily="2" charset="0"/>
              </a:rPr>
              <a:t> </a:t>
            </a:r>
            <a:r>
              <a:rPr lang="en-ID" sz="1400" b="0" i="0" dirty="0" err="1">
                <a:effectLst/>
                <a:latin typeface="Poppins" panose="00000500000000000000" pitchFamily="2" charset="0"/>
                <a:cs typeface="Poppins" panose="00000500000000000000" pitchFamily="2" charset="0"/>
              </a:rPr>
              <a:t>untuk</a:t>
            </a:r>
            <a:r>
              <a:rPr lang="en-ID" sz="1400" b="0" i="0" dirty="0">
                <a:effectLst/>
                <a:latin typeface="Poppins" panose="00000500000000000000" pitchFamily="2" charset="0"/>
                <a:cs typeface="Poppins" panose="00000500000000000000" pitchFamily="2" charset="0"/>
              </a:rPr>
              <a:t> </a:t>
            </a:r>
            <a:r>
              <a:rPr lang="en-ID" sz="1400" b="0" i="0" dirty="0" err="1">
                <a:effectLst/>
                <a:latin typeface="Poppins" panose="00000500000000000000" pitchFamily="2" charset="0"/>
                <a:cs typeface="Poppins" panose="00000500000000000000" pitchFamily="2" charset="0"/>
              </a:rPr>
              <a:t>menampilkan</a:t>
            </a:r>
            <a:r>
              <a:rPr lang="en-ID" sz="1400" b="0" i="0" dirty="0">
                <a:effectLst/>
                <a:latin typeface="Poppins" panose="00000500000000000000" pitchFamily="2" charset="0"/>
                <a:cs typeface="Poppins" panose="00000500000000000000" pitchFamily="2" charset="0"/>
              </a:rPr>
              <a:t> </a:t>
            </a:r>
            <a:r>
              <a:rPr lang="en-ID" sz="1400" b="0" i="0" dirty="0" err="1">
                <a:effectLst/>
                <a:latin typeface="Poppins" panose="00000500000000000000" pitchFamily="2" charset="0"/>
                <a:cs typeface="Poppins" panose="00000500000000000000" pitchFamily="2" charset="0"/>
              </a:rPr>
              <a:t>informasi</a:t>
            </a:r>
            <a:r>
              <a:rPr lang="en-ID" sz="1400" b="0" i="0" dirty="0">
                <a:effectLst/>
                <a:latin typeface="Poppins" panose="00000500000000000000" pitchFamily="2" charset="0"/>
                <a:cs typeface="Poppins" panose="00000500000000000000" pitchFamily="2" charset="0"/>
              </a:rPr>
              <a:t> dan </a:t>
            </a:r>
            <a:r>
              <a:rPr lang="en-ID" sz="1400" b="0" i="0" dirty="0" err="1">
                <a:effectLst/>
                <a:latin typeface="Poppins" panose="00000500000000000000" pitchFamily="2" charset="0"/>
                <a:cs typeface="Poppins" panose="00000500000000000000" pitchFamily="2" charset="0"/>
              </a:rPr>
              <a:t>pesan</a:t>
            </a:r>
            <a:r>
              <a:rPr lang="en-ID" sz="1400" b="0" i="0" dirty="0">
                <a:effectLst/>
                <a:latin typeface="Poppins" panose="00000500000000000000" pitchFamily="2" charset="0"/>
                <a:cs typeface="Poppins" panose="00000500000000000000" pitchFamily="2" charset="0"/>
              </a:rPr>
              <a:t> yang </a:t>
            </a:r>
            <a:r>
              <a:rPr lang="en-ID" sz="1400" b="0" i="0" dirty="0" err="1">
                <a:effectLst/>
                <a:latin typeface="Poppins" panose="00000500000000000000" pitchFamily="2" charset="0"/>
                <a:cs typeface="Poppins" panose="00000500000000000000" pitchFamily="2" charset="0"/>
              </a:rPr>
              <a:t>terkait</a:t>
            </a:r>
            <a:r>
              <a:rPr lang="en-ID" sz="1400" b="0" i="0" dirty="0">
                <a:effectLst/>
                <a:latin typeface="Poppins" panose="00000500000000000000" pitchFamily="2" charset="0"/>
                <a:cs typeface="Poppins" panose="00000500000000000000" pitchFamily="2" charset="0"/>
              </a:rPr>
              <a:t> </a:t>
            </a:r>
            <a:r>
              <a:rPr lang="en-ID" sz="1400" b="0" i="0" dirty="0" err="1">
                <a:effectLst/>
                <a:latin typeface="Poppins" panose="00000500000000000000" pitchFamily="2" charset="0"/>
                <a:cs typeface="Poppins" panose="00000500000000000000" pitchFamily="2" charset="0"/>
              </a:rPr>
              <a:t>dengan</a:t>
            </a:r>
            <a:r>
              <a:rPr lang="en-ID" sz="1400" b="0" i="0" dirty="0">
                <a:effectLst/>
                <a:latin typeface="Poppins" panose="00000500000000000000" pitchFamily="2" charset="0"/>
                <a:cs typeface="Poppins" panose="00000500000000000000" pitchFamily="2" charset="0"/>
              </a:rPr>
              <a:t> proses </a:t>
            </a:r>
            <a:r>
              <a:rPr lang="en-ID" sz="1400" b="0" i="0" dirty="0" err="1">
                <a:effectLst/>
                <a:latin typeface="Poppins" panose="00000500000000000000" pitchFamily="2" charset="0"/>
                <a:cs typeface="Poppins" panose="00000500000000000000" pitchFamily="2" charset="0"/>
              </a:rPr>
              <a:t>pengelolaan</a:t>
            </a:r>
            <a:r>
              <a:rPr lang="en-ID" sz="1400" b="0" i="0" dirty="0">
                <a:effectLst/>
                <a:latin typeface="Poppins" panose="00000500000000000000" pitchFamily="2" charset="0"/>
                <a:cs typeface="Poppins" panose="00000500000000000000" pitchFamily="2" charset="0"/>
              </a:rPr>
              <a:t> dan </a:t>
            </a:r>
            <a:r>
              <a:rPr lang="en-ID" sz="1400" b="0" i="0" dirty="0" err="1">
                <a:effectLst/>
                <a:latin typeface="Poppins" panose="00000500000000000000" pitchFamily="2" charset="0"/>
                <a:cs typeface="Poppins" panose="00000500000000000000" pitchFamily="2" charset="0"/>
              </a:rPr>
              <a:t>analisis</a:t>
            </a:r>
            <a:r>
              <a:rPr lang="en-ID" sz="1400" b="0" i="0" dirty="0">
                <a:effectLst/>
                <a:latin typeface="Poppins" panose="00000500000000000000" pitchFamily="2" charset="0"/>
                <a:cs typeface="Poppins" panose="00000500000000000000" pitchFamily="2" charset="0"/>
              </a:rPr>
              <a:t> data di KNIME. </a:t>
            </a:r>
            <a:r>
              <a:rPr lang="en-ID" sz="1400" b="0" i="0" dirty="0" err="1">
                <a:effectLst/>
                <a:latin typeface="Poppins" panose="00000500000000000000" pitchFamily="2" charset="0"/>
                <a:cs typeface="Poppins" panose="00000500000000000000" pitchFamily="2" charset="0"/>
              </a:rPr>
              <a:t>Saat</a:t>
            </a:r>
            <a:r>
              <a:rPr lang="en-ID" sz="1400" b="0" i="0" dirty="0">
                <a:effectLst/>
                <a:latin typeface="Poppins" panose="00000500000000000000" pitchFamily="2" charset="0"/>
                <a:cs typeface="Poppins" panose="00000500000000000000" pitchFamily="2" charset="0"/>
              </a:rPr>
              <a:t> Anda </a:t>
            </a:r>
            <a:r>
              <a:rPr lang="en-ID" sz="1400" b="0" i="0" dirty="0" err="1">
                <a:effectLst/>
                <a:latin typeface="Poppins" panose="00000500000000000000" pitchFamily="2" charset="0"/>
                <a:cs typeface="Poppins" panose="00000500000000000000" pitchFamily="2" charset="0"/>
              </a:rPr>
              <a:t>menjalankan</a:t>
            </a:r>
            <a:r>
              <a:rPr lang="en-ID" sz="1400" b="0" i="0" dirty="0">
                <a:effectLst/>
                <a:latin typeface="Poppins" panose="00000500000000000000" pitchFamily="2" charset="0"/>
                <a:cs typeface="Poppins" panose="00000500000000000000" pitchFamily="2" charset="0"/>
              </a:rPr>
              <a:t> workflow KNIME, console </a:t>
            </a:r>
            <a:r>
              <a:rPr lang="en-ID" sz="1400" b="0" i="0" dirty="0" err="1">
                <a:effectLst/>
                <a:latin typeface="Poppins" panose="00000500000000000000" pitchFamily="2" charset="0"/>
                <a:cs typeface="Poppins" panose="00000500000000000000" pitchFamily="2" charset="0"/>
              </a:rPr>
              <a:t>akan</a:t>
            </a:r>
            <a:r>
              <a:rPr lang="en-ID" sz="1400" b="0" i="0" dirty="0">
                <a:effectLst/>
                <a:latin typeface="Poppins" panose="00000500000000000000" pitchFamily="2" charset="0"/>
                <a:cs typeface="Poppins" panose="00000500000000000000" pitchFamily="2" charset="0"/>
              </a:rPr>
              <a:t> </a:t>
            </a:r>
            <a:r>
              <a:rPr lang="en-ID" sz="1400" b="0" i="0" dirty="0" err="1">
                <a:effectLst/>
                <a:latin typeface="Poppins" panose="00000500000000000000" pitchFamily="2" charset="0"/>
                <a:cs typeface="Poppins" panose="00000500000000000000" pitchFamily="2" charset="0"/>
              </a:rPr>
              <a:t>menampilkan</a:t>
            </a:r>
            <a:r>
              <a:rPr lang="en-ID" sz="1400" b="0" i="0" dirty="0">
                <a:effectLst/>
                <a:latin typeface="Poppins" panose="00000500000000000000" pitchFamily="2" charset="0"/>
                <a:cs typeface="Poppins" panose="00000500000000000000" pitchFamily="2" charset="0"/>
              </a:rPr>
              <a:t> </a:t>
            </a:r>
            <a:r>
              <a:rPr lang="en-ID" sz="1400" b="0" i="0" dirty="0" err="1">
                <a:effectLst/>
                <a:latin typeface="Poppins" panose="00000500000000000000" pitchFamily="2" charset="0"/>
                <a:cs typeface="Poppins" panose="00000500000000000000" pitchFamily="2" charset="0"/>
              </a:rPr>
              <a:t>informasi</a:t>
            </a:r>
            <a:r>
              <a:rPr lang="en-ID" sz="1400" b="0" i="0" dirty="0">
                <a:effectLst/>
                <a:latin typeface="Poppins" panose="00000500000000000000" pitchFamily="2" charset="0"/>
                <a:cs typeface="Poppins" panose="00000500000000000000" pitchFamily="2" charset="0"/>
              </a:rPr>
              <a:t> </a:t>
            </a:r>
            <a:r>
              <a:rPr lang="en-ID" sz="1400" b="0" i="0" dirty="0" err="1">
                <a:effectLst/>
                <a:latin typeface="Poppins" panose="00000500000000000000" pitchFamily="2" charset="0"/>
                <a:cs typeface="Poppins" panose="00000500000000000000" pitchFamily="2" charset="0"/>
              </a:rPr>
              <a:t>tentang</a:t>
            </a:r>
            <a:r>
              <a:rPr lang="en-ID" sz="1400" b="0" i="0" dirty="0">
                <a:effectLst/>
                <a:latin typeface="Poppins" panose="00000500000000000000" pitchFamily="2" charset="0"/>
                <a:cs typeface="Poppins" panose="00000500000000000000" pitchFamily="2" charset="0"/>
              </a:rPr>
              <a:t> proses yang </a:t>
            </a:r>
            <a:r>
              <a:rPr lang="en-ID" sz="1400" b="0" i="0" dirty="0" err="1">
                <a:effectLst/>
                <a:latin typeface="Poppins" panose="00000500000000000000" pitchFamily="2" charset="0"/>
                <a:cs typeface="Poppins" panose="00000500000000000000" pitchFamily="2" charset="0"/>
              </a:rPr>
              <a:t>sedang</a:t>
            </a:r>
            <a:r>
              <a:rPr lang="en-ID" sz="1400" b="0" i="0" dirty="0">
                <a:effectLst/>
                <a:latin typeface="Poppins" panose="00000500000000000000" pitchFamily="2" charset="0"/>
                <a:cs typeface="Poppins" panose="00000500000000000000" pitchFamily="2" charset="0"/>
              </a:rPr>
              <a:t> </a:t>
            </a:r>
            <a:r>
              <a:rPr lang="en-ID" sz="1400" b="0" i="0" dirty="0" err="1">
                <a:effectLst/>
                <a:latin typeface="Poppins" panose="00000500000000000000" pitchFamily="2" charset="0"/>
                <a:cs typeface="Poppins" panose="00000500000000000000" pitchFamily="2" charset="0"/>
              </a:rPr>
              <a:t>berlangsung</a:t>
            </a:r>
            <a:r>
              <a:rPr lang="en-ID" sz="1400" b="0" i="0" dirty="0">
                <a:effectLst/>
                <a:latin typeface="Poppins" panose="00000500000000000000" pitchFamily="2" charset="0"/>
                <a:cs typeface="Poppins" panose="00000500000000000000" pitchFamily="2" charset="0"/>
              </a:rPr>
              <a:t>, </a:t>
            </a:r>
            <a:r>
              <a:rPr lang="en-ID" sz="1400" b="0" i="0" dirty="0" err="1">
                <a:effectLst/>
                <a:latin typeface="Poppins" panose="00000500000000000000" pitchFamily="2" charset="0"/>
                <a:cs typeface="Poppins" panose="00000500000000000000" pitchFamily="2" charset="0"/>
              </a:rPr>
              <a:t>seperti</a:t>
            </a:r>
            <a:r>
              <a:rPr lang="en-ID" sz="1400" b="0" i="0" dirty="0">
                <a:effectLst/>
                <a:latin typeface="Poppins" panose="00000500000000000000" pitchFamily="2" charset="0"/>
                <a:cs typeface="Poppins" panose="00000500000000000000" pitchFamily="2" charset="0"/>
              </a:rPr>
              <a:t> data yang </a:t>
            </a:r>
            <a:r>
              <a:rPr lang="en-ID" sz="1400" b="0" i="0" dirty="0" err="1">
                <a:effectLst/>
                <a:latin typeface="Poppins" panose="00000500000000000000" pitchFamily="2" charset="0"/>
                <a:cs typeface="Poppins" panose="00000500000000000000" pitchFamily="2" charset="0"/>
              </a:rPr>
              <a:t>sedang</a:t>
            </a:r>
            <a:r>
              <a:rPr lang="en-ID" sz="1400" b="0" i="0" dirty="0">
                <a:effectLst/>
                <a:latin typeface="Poppins" panose="00000500000000000000" pitchFamily="2" charset="0"/>
                <a:cs typeface="Poppins" panose="00000500000000000000" pitchFamily="2" charset="0"/>
              </a:rPr>
              <a:t> </a:t>
            </a:r>
            <a:r>
              <a:rPr lang="en-ID" sz="1400" b="0" i="0" dirty="0" err="1">
                <a:effectLst/>
                <a:latin typeface="Poppins" panose="00000500000000000000" pitchFamily="2" charset="0"/>
                <a:cs typeface="Poppins" panose="00000500000000000000" pitchFamily="2" charset="0"/>
              </a:rPr>
              <a:t>diproses</a:t>
            </a:r>
            <a:r>
              <a:rPr lang="en-ID" sz="1400" b="0" i="0" dirty="0">
                <a:effectLst/>
                <a:latin typeface="Poppins" panose="00000500000000000000" pitchFamily="2" charset="0"/>
                <a:cs typeface="Poppins" panose="00000500000000000000" pitchFamily="2" charset="0"/>
              </a:rPr>
              <a:t>, node yang </a:t>
            </a:r>
            <a:r>
              <a:rPr lang="en-ID" sz="1400" b="0" i="0" dirty="0" err="1">
                <a:effectLst/>
                <a:latin typeface="Poppins" panose="00000500000000000000" pitchFamily="2" charset="0"/>
                <a:cs typeface="Poppins" panose="00000500000000000000" pitchFamily="2" charset="0"/>
              </a:rPr>
              <a:t>sedang</a:t>
            </a:r>
            <a:r>
              <a:rPr lang="en-ID" sz="1400" b="0" i="0" dirty="0">
                <a:effectLst/>
                <a:latin typeface="Poppins" panose="00000500000000000000" pitchFamily="2" charset="0"/>
                <a:cs typeface="Poppins" panose="00000500000000000000" pitchFamily="2" charset="0"/>
              </a:rPr>
              <a:t> </a:t>
            </a:r>
            <a:r>
              <a:rPr lang="en-ID" sz="1400" b="0" i="0" dirty="0" err="1">
                <a:effectLst/>
                <a:latin typeface="Poppins" panose="00000500000000000000" pitchFamily="2" charset="0"/>
                <a:cs typeface="Poppins" panose="00000500000000000000" pitchFamily="2" charset="0"/>
              </a:rPr>
              <a:t>dijalankan</a:t>
            </a:r>
            <a:r>
              <a:rPr lang="en-ID" sz="1400" b="0" i="0" dirty="0">
                <a:effectLst/>
                <a:latin typeface="Poppins" panose="00000500000000000000" pitchFamily="2" charset="0"/>
                <a:cs typeface="Poppins" panose="00000500000000000000" pitchFamily="2" charset="0"/>
              </a:rPr>
              <a:t>, </a:t>
            </a:r>
            <a:r>
              <a:rPr lang="en-ID" sz="1400" b="0" i="0" dirty="0" err="1">
                <a:effectLst/>
                <a:latin typeface="Poppins" panose="00000500000000000000" pitchFamily="2" charset="0"/>
                <a:cs typeface="Poppins" panose="00000500000000000000" pitchFamily="2" charset="0"/>
              </a:rPr>
              <a:t>atau</a:t>
            </a:r>
            <a:r>
              <a:rPr lang="en-ID" sz="1400" b="0" i="0" dirty="0">
                <a:effectLst/>
                <a:latin typeface="Poppins" panose="00000500000000000000" pitchFamily="2" charset="0"/>
                <a:cs typeface="Poppins" panose="00000500000000000000" pitchFamily="2" charset="0"/>
              </a:rPr>
              <a:t> </a:t>
            </a:r>
            <a:r>
              <a:rPr lang="en-ID" sz="1400" b="0" i="0" dirty="0" err="1">
                <a:effectLst/>
                <a:latin typeface="Poppins" panose="00000500000000000000" pitchFamily="2" charset="0"/>
                <a:cs typeface="Poppins" panose="00000500000000000000" pitchFamily="2" charset="0"/>
              </a:rPr>
              <a:t>pesan</a:t>
            </a:r>
            <a:r>
              <a:rPr lang="en-ID" sz="1400" b="0" i="0" dirty="0">
                <a:effectLst/>
                <a:latin typeface="Poppins" panose="00000500000000000000" pitchFamily="2" charset="0"/>
                <a:cs typeface="Poppins" panose="00000500000000000000" pitchFamily="2" charset="0"/>
              </a:rPr>
              <a:t> error yang </a:t>
            </a:r>
            <a:r>
              <a:rPr lang="en-ID" sz="1400" b="0" i="0" dirty="0" err="1">
                <a:effectLst/>
                <a:latin typeface="Poppins" panose="00000500000000000000" pitchFamily="2" charset="0"/>
                <a:cs typeface="Poppins" panose="00000500000000000000" pitchFamily="2" charset="0"/>
              </a:rPr>
              <a:t>mungkin</a:t>
            </a:r>
            <a:r>
              <a:rPr lang="en-ID" sz="1400" b="0" i="0" dirty="0">
                <a:effectLst/>
                <a:latin typeface="Poppins" panose="00000500000000000000" pitchFamily="2" charset="0"/>
                <a:cs typeface="Poppins" panose="00000500000000000000" pitchFamily="2" charset="0"/>
              </a:rPr>
              <a:t> </a:t>
            </a:r>
            <a:r>
              <a:rPr lang="en-ID" sz="1400" b="0" i="0" dirty="0" err="1">
                <a:effectLst/>
                <a:latin typeface="Poppins" panose="00000500000000000000" pitchFamily="2" charset="0"/>
                <a:cs typeface="Poppins" panose="00000500000000000000" pitchFamily="2" charset="0"/>
              </a:rPr>
              <a:t>terjadi</a:t>
            </a:r>
            <a:r>
              <a:rPr lang="en-ID" sz="1400" b="0" i="0" dirty="0">
                <a:effectLst/>
                <a:latin typeface="Poppins" panose="00000500000000000000" pitchFamily="2" charset="0"/>
                <a:cs typeface="Poppins" panose="00000500000000000000" pitchFamily="2" charset="0"/>
              </a:rPr>
              <a:t>.</a:t>
            </a:r>
          </a:p>
        </p:txBody>
      </p:sp>
      <p:sp>
        <p:nvSpPr>
          <p:cNvPr id="25" name="Rectangle 24">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F87C566-3A33-0232-0834-BDEFA4BE2E41}"/>
              </a:ext>
            </a:extLst>
          </p:cNvPr>
          <p:cNvPicPr>
            <a:picLocks noChangeAspect="1"/>
          </p:cNvPicPr>
          <p:nvPr/>
        </p:nvPicPr>
        <p:blipFill>
          <a:blip r:embed="rId2"/>
          <a:stretch>
            <a:fillRect/>
          </a:stretch>
        </p:blipFill>
        <p:spPr>
          <a:xfrm>
            <a:off x="5987738" y="2672378"/>
            <a:ext cx="5628018" cy="1280374"/>
          </a:xfrm>
          <a:prstGeom prst="rect">
            <a:avLst/>
          </a:prstGeom>
        </p:spPr>
      </p:pic>
    </p:spTree>
    <p:extLst>
      <p:ext uri="{BB962C8B-B14F-4D97-AF65-F5344CB8AC3E}">
        <p14:creationId xmlns:p14="http://schemas.microsoft.com/office/powerpoint/2010/main" val="29785197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1D7B2B-E5D2-B0D1-4F1A-594B51D7D451}"/>
              </a:ext>
            </a:extLst>
          </p:cNvPr>
          <p:cNvSpPr>
            <a:spLocks noGrp="1"/>
          </p:cNvSpPr>
          <p:nvPr>
            <p:ph type="title"/>
          </p:nvPr>
        </p:nvSpPr>
        <p:spPr>
          <a:xfrm>
            <a:off x="793662" y="386930"/>
            <a:ext cx="10066122" cy="1298448"/>
          </a:xfrm>
        </p:spPr>
        <p:txBody>
          <a:bodyPr anchor="b">
            <a:normAutofit/>
          </a:bodyPr>
          <a:lstStyle/>
          <a:p>
            <a:r>
              <a:rPr lang="en-US" sz="4800" b="1" dirty="0">
                <a:latin typeface="Aharoni" panose="02010803020104030203" pitchFamily="2" charset="-79"/>
                <a:cs typeface="Aharoni" panose="02010803020104030203" pitchFamily="2" charset="-79"/>
              </a:rPr>
              <a:t>EXPLANATION</a:t>
            </a:r>
            <a:endParaRPr lang="en-ID" sz="4800" b="1" dirty="0">
              <a:latin typeface="Aharoni" panose="02010803020104030203" pitchFamily="2" charset="-79"/>
              <a:cs typeface="Aharoni" panose="02010803020104030203" pitchFamily="2" charset="-79"/>
            </a:endParaRPr>
          </a:p>
        </p:txBody>
      </p:sp>
      <p:sp>
        <p:nvSpPr>
          <p:cNvPr id="13" name="Rectangle 1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FB93A19-980F-B575-2612-4C28CA45DCA1}"/>
              </a:ext>
            </a:extLst>
          </p:cNvPr>
          <p:cNvSpPr>
            <a:spLocks noGrp="1"/>
          </p:cNvSpPr>
          <p:nvPr>
            <p:ph idx="1"/>
          </p:nvPr>
        </p:nvSpPr>
        <p:spPr>
          <a:xfrm>
            <a:off x="793661" y="2599509"/>
            <a:ext cx="4530898" cy="3639450"/>
          </a:xfrm>
        </p:spPr>
        <p:txBody>
          <a:bodyPr anchor="ctr">
            <a:normAutofit fontScale="85000" lnSpcReduction="10000"/>
          </a:bodyPr>
          <a:lstStyle/>
          <a:p>
            <a:r>
              <a:rPr lang="en-US" sz="1800" b="1" dirty="0">
                <a:latin typeface="Poppins" panose="00000500000000000000" pitchFamily="2" charset="0"/>
                <a:cs typeface="Poppins" panose="00000500000000000000" pitchFamily="2" charset="0"/>
              </a:rPr>
              <a:t>Workflow Coach</a:t>
            </a:r>
          </a:p>
          <a:p>
            <a:pPr marL="0" indent="0" algn="just">
              <a:lnSpc>
                <a:spcPct val="120000"/>
              </a:lnSpc>
              <a:buNone/>
            </a:pPr>
            <a:r>
              <a:rPr lang="en-ID" sz="1200" b="0" i="0" dirty="0" err="1">
                <a:effectLst/>
                <a:latin typeface="Poppins" panose="00000500000000000000" pitchFamily="2" charset="0"/>
                <a:cs typeface="Poppins" panose="00000500000000000000" pitchFamily="2" charset="0"/>
              </a:rPr>
              <a:t>untuk</a:t>
            </a:r>
            <a:r>
              <a:rPr lang="en-ID" sz="1200" b="0" i="0" dirty="0">
                <a:effectLst/>
                <a:latin typeface="Poppins" panose="00000500000000000000" pitchFamily="2" charset="0"/>
                <a:cs typeface="Poppins" panose="00000500000000000000" pitchFamily="2" charset="0"/>
              </a:rPr>
              <a:t> </a:t>
            </a:r>
            <a:r>
              <a:rPr lang="en-ID" sz="1200" b="0" i="0" dirty="0" err="1">
                <a:effectLst/>
                <a:latin typeface="Poppins" panose="00000500000000000000" pitchFamily="2" charset="0"/>
                <a:cs typeface="Poppins" panose="00000500000000000000" pitchFamily="2" charset="0"/>
              </a:rPr>
              <a:t>mengakses</a:t>
            </a:r>
            <a:r>
              <a:rPr lang="en-ID" sz="1200" b="0" i="0" dirty="0">
                <a:effectLst/>
                <a:latin typeface="Poppins" panose="00000500000000000000" pitchFamily="2" charset="0"/>
                <a:cs typeface="Poppins" panose="00000500000000000000" pitchFamily="2" charset="0"/>
              </a:rPr>
              <a:t> tutorial, </a:t>
            </a:r>
            <a:r>
              <a:rPr lang="en-ID" sz="1200" b="0" i="0" dirty="0" err="1">
                <a:effectLst/>
                <a:latin typeface="Poppins" panose="00000500000000000000" pitchFamily="2" charset="0"/>
                <a:cs typeface="Poppins" panose="00000500000000000000" pitchFamily="2" charset="0"/>
              </a:rPr>
              <a:t>panduan</a:t>
            </a:r>
            <a:r>
              <a:rPr lang="en-ID" sz="1200" b="0" i="0" dirty="0">
                <a:effectLst/>
                <a:latin typeface="Poppins" panose="00000500000000000000" pitchFamily="2" charset="0"/>
                <a:cs typeface="Poppins" panose="00000500000000000000" pitchFamily="2" charset="0"/>
              </a:rPr>
              <a:t>, dan </a:t>
            </a:r>
            <a:r>
              <a:rPr lang="en-ID" sz="1200" b="0" i="0" dirty="0" err="1">
                <a:effectLst/>
                <a:latin typeface="Poppins" panose="00000500000000000000" pitchFamily="2" charset="0"/>
                <a:cs typeface="Poppins" panose="00000500000000000000" pitchFamily="2" charset="0"/>
              </a:rPr>
              <a:t>solusi</a:t>
            </a:r>
            <a:r>
              <a:rPr lang="en-ID" sz="1200" b="0" i="0" dirty="0">
                <a:effectLst/>
                <a:latin typeface="Poppins" panose="00000500000000000000" pitchFamily="2" charset="0"/>
                <a:cs typeface="Poppins" panose="00000500000000000000" pitchFamily="2" charset="0"/>
              </a:rPr>
              <a:t> yang </a:t>
            </a:r>
            <a:r>
              <a:rPr lang="en-ID" sz="1200" b="0" i="0" dirty="0" err="1">
                <a:effectLst/>
                <a:latin typeface="Poppins" panose="00000500000000000000" pitchFamily="2" charset="0"/>
                <a:cs typeface="Poppins" panose="00000500000000000000" pitchFamily="2" charset="0"/>
              </a:rPr>
              <a:t>terkait</a:t>
            </a:r>
            <a:r>
              <a:rPr lang="en-ID" sz="1200" b="0" i="0" dirty="0">
                <a:effectLst/>
                <a:latin typeface="Poppins" panose="00000500000000000000" pitchFamily="2" charset="0"/>
                <a:cs typeface="Poppins" panose="00000500000000000000" pitchFamily="2" charset="0"/>
              </a:rPr>
              <a:t> </a:t>
            </a:r>
            <a:r>
              <a:rPr lang="en-ID" sz="1200" b="0" i="0" dirty="0" err="1">
                <a:effectLst/>
                <a:latin typeface="Poppins" panose="00000500000000000000" pitchFamily="2" charset="0"/>
                <a:cs typeface="Poppins" panose="00000500000000000000" pitchFamily="2" charset="0"/>
              </a:rPr>
              <a:t>dengan</a:t>
            </a:r>
            <a:r>
              <a:rPr lang="en-ID" sz="1200" b="0" i="0" dirty="0">
                <a:effectLst/>
                <a:latin typeface="Poppins" panose="00000500000000000000" pitchFamily="2" charset="0"/>
                <a:cs typeface="Poppins" panose="00000500000000000000" pitchFamily="2" charset="0"/>
              </a:rPr>
              <a:t> proses </a:t>
            </a:r>
            <a:r>
              <a:rPr lang="en-ID" sz="1200" b="0" i="0" dirty="0" err="1">
                <a:effectLst/>
                <a:latin typeface="Poppins" panose="00000500000000000000" pitchFamily="2" charset="0"/>
                <a:cs typeface="Poppins" panose="00000500000000000000" pitchFamily="2" charset="0"/>
              </a:rPr>
              <a:t>pengelolaan</a:t>
            </a:r>
            <a:r>
              <a:rPr lang="en-ID" sz="1200" b="0" i="0" dirty="0">
                <a:effectLst/>
                <a:latin typeface="Poppins" panose="00000500000000000000" pitchFamily="2" charset="0"/>
                <a:cs typeface="Poppins" panose="00000500000000000000" pitchFamily="2" charset="0"/>
              </a:rPr>
              <a:t> dan </a:t>
            </a:r>
            <a:r>
              <a:rPr lang="en-ID" sz="1200" b="0" i="0" dirty="0" err="1">
                <a:effectLst/>
                <a:latin typeface="Poppins" panose="00000500000000000000" pitchFamily="2" charset="0"/>
                <a:cs typeface="Poppins" panose="00000500000000000000" pitchFamily="2" charset="0"/>
              </a:rPr>
              <a:t>analisis</a:t>
            </a:r>
            <a:r>
              <a:rPr lang="en-ID" sz="1200" b="0" i="0" dirty="0">
                <a:effectLst/>
                <a:latin typeface="Poppins" panose="00000500000000000000" pitchFamily="2" charset="0"/>
                <a:cs typeface="Poppins" panose="00000500000000000000" pitchFamily="2" charset="0"/>
              </a:rPr>
              <a:t> data di KNIME. Workflow coach </a:t>
            </a:r>
            <a:r>
              <a:rPr lang="en-ID" sz="1200" b="0" i="0" dirty="0" err="1">
                <a:effectLst/>
                <a:latin typeface="Poppins" panose="00000500000000000000" pitchFamily="2" charset="0"/>
                <a:cs typeface="Poppins" panose="00000500000000000000" pitchFamily="2" charset="0"/>
              </a:rPr>
              <a:t>menyediakan</a:t>
            </a:r>
            <a:r>
              <a:rPr lang="en-ID" sz="1200" b="0" i="0" dirty="0">
                <a:effectLst/>
                <a:latin typeface="Poppins" panose="00000500000000000000" pitchFamily="2" charset="0"/>
                <a:cs typeface="Poppins" panose="00000500000000000000" pitchFamily="2" charset="0"/>
              </a:rPr>
              <a:t> </a:t>
            </a:r>
            <a:r>
              <a:rPr lang="en-ID" sz="1200" b="0" i="0" dirty="0" err="1">
                <a:effectLst/>
                <a:latin typeface="Poppins" panose="00000500000000000000" pitchFamily="2" charset="0"/>
                <a:cs typeface="Poppins" panose="00000500000000000000" pitchFamily="2" charset="0"/>
              </a:rPr>
              <a:t>akses</a:t>
            </a:r>
            <a:r>
              <a:rPr lang="en-ID" sz="1200" b="0" i="0" dirty="0">
                <a:effectLst/>
                <a:latin typeface="Poppins" panose="00000500000000000000" pitchFamily="2" charset="0"/>
                <a:cs typeface="Poppins" panose="00000500000000000000" pitchFamily="2" charset="0"/>
              </a:rPr>
              <a:t> </a:t>
            </a:r>
            <a:r>
              <a:rPr lang="en-ID" sz="1200" b="0" i="0" dirty="0" err="1">
                <a:effectLst/>
                <a:latin typeface="Poppins" panose="00000500000000000000" pitchFamily="2" charset="0"/>
                <a:cs typeface="Poppins" panose="00000500000000000000" pitchFamily="2" charset="0"/>
              </a:rPr>
              <a:t>ke</a:t>
            </a:r>
            <a:r>
              <a:rPr lang="en-ID" sz="1200" b="0" i="0" dirty="0">
                <a:effectLst/>
                <a:latin typeface="Poppins" panose="00000500000000000000" pitchFamily="2" charset="0"/>
                <a:cs typeface="Poppins" panose="00000500000000000000" pitchFamily="2" charset="0"/>
              </a:rPr>
              <a:t> </a:t>
            </a:r>
            <a:r>
              <a:rPr lang="en-ID" sz="1200" b="0" i="0" dirty="0" err="1">
                <a:effectLst/>
                <a:latin typeface="Poppins" panose="00000500000000000000" pitchFamily="2" charset="0"/>
                <a:cs typeface="Poppins" panose="00000500000000000000" pitchFamily="2" charset="0"/>
              </a:rPr>
              <a:t>konten</a:t>
            </a:r>
            <a:r>
              <a:rPr lang="en-ID" sz="1200" b="0" i="0" dirty="0">
                <a:effectLst/>
                <a:latin typeface="Poppins" panose="00000500000000000000" pitchFamily="2" charset="0"/>
                <a:cs typeface="Poppins" panose="00000500000000000000" pitchFamily="2" charset="0"/>
              </a:rPr>
              <a:t> yang </a:t>
            </a:r>
            <a:r>
              <a:rPr lang="en-ID" sz="1200" b="0" i="0" dirty="0" err="1">
                <a:effectLst/>
                <a:latin typeface="Poppins" panose="00000500000000000000" pitchFamily="2" charset="0"/>
                <a:cs typeface="Poppins" panose="00000500000000000000" pitchFamily="2" charset="0"/>
              </a:rPr>
              <a:t>dibuat</a:t>
            </a:r>
            <a:r>
              <a:rPr lang="en-ID" sz="1200" b="0" i="0" dirty="0">
                <a:effectLst/>
                <a:latin typeface="Poppins" panose="00000500000000000000" pitchFamily="2" charset="0"/>
                <a:cs typeface="Poppins" panose="00000500000000000000" pitchFamily="2" charset="0"/>
              </a:rPr>
              <a:t> oleh </a:t>
            </a:r>
            <a:r>
              <a:rPr lang="en-ID" sz="1200" b="0" i="0" dirty="0" err="1">
                <a:effectLst/>
                <a:latin typeface="Poppins" panose="00000500000000000000" pitchFamily="2" charset="0"/>
                <a:cs typeface="Poppins" panose="00000500000000000000" pitchFamily="2" charset="0"/>
              </a:rPr>
              <a:t>tim</a:t>
            </a:r>
            <a:r>
              <a:rPr lang="en-ID" sz="1200" b="0" i="0" dirty="0">
                <a:effectLst/>
                <a:latin typeface="Poppins" panose="00000500000000000000" pitchFamily="2" charset="0"/>
                <a:cs typeface="Poppins" panose="00000500000000000000" pitchFamily="2" charset="0"/>
              </a:rPr>
              <a:t> KNIME </a:t>
            </a:r>
            <a:r>
              <a:rPr lang="en-ID" sz="1200" b="0" i="0" dirty="0" err="1">
                <a:effectLst/>
                <a:latin typeface="Poppins" panose="00000500000000000000" pitchFamily="2" charset="0"/>
                <a:cs typeface="Poppins" panose="00000500000000000000" pitchFamily="2" charset="0"/>
              </a:rPr>
              <a:t>maupun</a:t>
            </a:r>
            <a:r>
              <a:rPr lang="en-ID" sz="1200" b="0" i="0" dirty="0">
                <a:effectLst/>
                <a:latin typeface="Poppins" panose="00000500000000000000" pitchFamily="2" charset="0"/>
                <a:cs typeface="Poppins" panose="00000500000000000000" pitchFamily="2" charset="0"/>
              </a:rPr>
              <a:t> </a:t>
            </a:r>
            <a:r>
              <a:rPr lang="en-ID" sz="1200" b="0" i="0" dirty="0" err="1">
                <a:effectLst/>
                <a:latin typeface="Poppins" panose="00000500000000000000" pitchFamily="2" charset="0"/>
                <a:cs typeface="Poppins" panose="00000500000000000000" pitchFamily="2" charset="0"/>
              </a:rPr>
              <a:t>komunitas</a:t>
            </a:r>
            <a:r>
              <a:rPr lang="en-ID" sz="1200" b="0" i="0" dirty="0">
                <a:effectLst/>
                <a:latin typeface="Poppins" panose="00000500000000000000" pitchFamily="2" charset="0"/>
                <a:cs typeface="Poppins" panose="00000500000000000000" pitchFamily="2" charset="0"/>
              </a:rPr>
              <a:t> </a:t>
            </a:r>
            <a:r>
              <a:rPr lang="en-ID" sz="1200" b="0" i="0" dirty="0" err="1">
                <a:effectLst/>
                <a:latin typeface="Poppins" panose="00000500000000000000" pitchFamily="2" charset="0"/>
                <a:cs typeface="Poppins" panose="00000500000000000000" pitchFamily="2" charset="0"/>
              </a:rPr>
              <a:t>pengguna</a:t>
            </a:r>
            <a:r>
              <a:rPr lang="en-ID" sz="1200" b="0" i="0" dirty="0">
                <a:effectLst/>
                <a:latin typeface="Poppins" panose="00000500000000000000" pitchFamily="2" charset="0"/>
                <a:cs typeface="Poppins" panose="00000500000000000000" pitchFamily="2" charset="0"/>
              </a:rPr>
              <a:t> KNIME, </a:t>
            </a:r>
            <a:r>
              <a:rPr lang="en-ID" sz="1200" b="0" i="0" dirty="0" err="1">
                <a:effectLst/>
                <a:latin typeface="Poppins" panose="00000500000000000000" pitchFamily="2" charset="0"/>
                <a:cs typeface="Poppins" panose="00000500000000000000" pitchFamily="2" charset="0"/>
              </a:rPr>
              <a:t>sehingga</a:t>
            </a:r>
            <a:r>
              <a:rPr lang="en-ID" sz="1200" b="0" i="0" dirty="0">
                <a:effectLst/>
                <a:latin typeface="Poppins" panose="00000500000000000000" pitchFamily="2" charset="0"/>
                <a:cs typeface="Poppins" panose="00000500000000000000" pitchFamily="2" charset="0"/>
              </a:rPr>
              <a:t> Anda </a:t>
            </a:r>
            <a:r>
              <a:rPr lang="en-ID" sz="1200" b="0" i="0" dirty="0" err="1">
                <a:effectLst/>
                <a:latin typeface="Poppins" panose="00000500000000000000" pitchFamily="2" charset="0"/>
                <a:cs typeface="Poppins" panose="00000500000000000000" pitchFamily="2" charset="0"/>
              </a:rPr>
              <a:t>dapat</a:t>
            </a:r>
            <a:r>
              <a:rPr lang="en-ID" sz="1200" b="0" i="0" dirty="0">
                <a:effectLst/>
                <a:latin typeface="Poppins" panose="00000500000000000000" pitchFamily="2" charset="0"/>
                <a:cs typeface="Poppins" panose="00000500000000000000" pitchFamily="2" charset="0"/>
              </a:rPr>
              <a:t> </a:t>
            </a:r>
            <a:r>
              <a:rPr lang="en-ID" sz="1200" b="0" i="0" dirty="0" err="1">
                <a:effectLst/>
                <a:latin typeface="Poppins" panose="00000500000000000000" pitchFamily="2" charset="0"/>
                <a:cs typeface="Poppins" panose="00000500000000000000" pitchFamily="2" charset="0"/>
              </a:rPr>
              <a:t>menemukan</a:t>
            </a:r>
            <a:r>
              <a:rPr lang="en-ID" sz="1200" b="0" i="0" dirty="0">
                <a:effectLst/>
                <a:latin typeface="Poppins" panose="00000500000000000000" pitchFamily="2" charset="0"/>
                <a:cs typeface="Poppins" panose="00000500000000000000" pitchFamily="2" charset="0"/>
              </a:rPr>
              <a:t> </a:t>
            </a:r>
            <a:r>
              <a:rPr lang="en-ID" sz="1200" b="0" i="0" dirty="0" err="1">
                <a:effectLst/>
                <a:latin typeface="Poppins" panose="00000500000000000000" pitchFamily="2" charset="0"/>
                <a:cs typeface="Poppins" panose="00000500000000000000" pitchFamily="2" charset="0"/>
              </a:rPr>
              <a:t>banyak</a:t>
            </a:r>
            <a:r>
              <a:rPr lang="en-ID" sz="1200" b="0" i="0" dirty="0">
                <a:effectLst/>
                <a:latin typeface="Poppins" panose="00000500000000000000" pitchFamily="2" charset="0"/>
                <a:cs typeface="Poppins" panose="00000500000000000000" pitchFamily="2" charset="0"/>
              </a:rPr>
              <a:t> </a:t>
            </a:r>
            <a:r>
              <a:rPr lang="en-ID" sz="1200" b="0" i="0" dirty="0" err="1">
                <a:effectLst/>
                <a:latin typeface="Poppins" panose="00000500000000000000" pitchFamily="2" charset="0"/>
                <a:cs typeface="Poppins" panose="00000500000000000000" pitchFamily="2" charset="0"/>
              </a:rPr>
              <a:t>sumber</a:t>
            </a:r>
            <a:r>
              <a:rPr lang="en-ID" sz="1200" b="0" i="0" dirty="0">
                <a:effectLst/>
                <a:latin typeface="Poppins" panose="00000500000000000000" pitchFamily="2" charset="0"/>
                <a:cs typeface="Poppins" panose="00000500000000000000" pitchFamily="2" charset="0"/>
              </a:rPr>
              <a:t> </a:t>
            </a:r>
            <a:r>
              <a:rPr lang="en-ID" sz="1200" b="0" i="0" dirty="0" err="1">
                <a:effectLst/>
                <a:latin typeface="Poppins" panose="00000500000000000000" pitchFamily="2" charset="0"/>
                <a:cs typeface="Poppins" panose="00000500000000000000" pitchFamily="2" charset="0"/>
              </a:rPr>
              <a:t>belajar</a:t>
            </a:r>
            <a:r>
              <a:rPr lang="en-ID" sz="1200" b="0" i="0" dirty="0">
                <a:effectLst/>
                <a:latin typeface="Poppins" panose="00000500000000000000" pitchFamily="2" charset="0"/>
                <a:cs typeface="Poppins" panose="00000500000000000000" pitchFamily="2" charset="0"/>
              </a:rPr>
              <a:t> yang </a:t>
            </a:r>
            <a:r>
              <a:rPr lang="en-ID" sz="1200" b="0" i="0" dirty="0" err="1">
                <a:effectLst/>
                <a:latin typeface="Poppins" panose="00000500000000000000" pitchFamily="2" charset="0"/>
                <a:cs typeface="Poppins" panose="00000500000000000000" pitchFamily="2" charset="0"/>
              </a:rPr>
              <a:t>bermanfaat</a:t>
            </a:r>
            <a:r>
              <a:rPr lang="en-ID" sz="1200" b="0" i="0" dirty="0">
                <a:effectLst/>
                <a:latin typeface="Poppins" panose="00000500000000000000" pitchFamily="2" charset="0"/>
                <a:cs typeface="Poppins" panose="00000500000000000000" pitchFamily="2" charset="0"/>
              </a:rPr>
              <a:t>.</a:t>
            </a:r>
          </a:p>
          <a:p>
            <a:pPr marL="0" indent="0" algn="just">
              <a:lnSpc>
                <a:spcPct val="120000"/>
              </a:lnSpc>
              <a:buNone/>
            </a:pPr>
            <a:r>
              <a:rPr lang="en-ID" sz="1200" b="0" i="0" dirty="0" err="1">
                <a:effectLst/>
                <a:latin typeface="Poppins" panose="00000500000000000000" pitchFamily="2" charset="0"/>
                <a:cs typeface="Poppins" panose="00000500000000000000" pitchFamily="2" charset="0"/>
              </a:rPr>
              <a:t>Dengan</a:t>
            </a:r>
            <a:r>
              <a:rPr lang="en-ID" sz="1200" b="0" i="0" dirty="0">
                <a:effectLst/>
                <a:latin typeface="Poppins" panose="00000500000000000000" pitchFamily="2" charset="0"/>
                <a:cs typeface="Poppins" panose="00000500000000000000" pitchFamily="2" charset="0"/>
              </a:rPr>
              <a:t> </a:t>
            </a:r>
            <a:r>
              <a:rPr lang="en-ID" sz="1200" b="0" i="0" dirty="0" err="1">
                <a:effectLst/>
                <a:latin typeface="Poppins" panose="00000500000000000000" pitchFamily="2" charset="0"/>
                <a:cs typeface="Poppins" panose="00000500000000000000" pitchFamily="2" charset="0"/>
              </a:rPr>
              <a:t>menggunakan</a:t>
            </a:r>
            <a:r>
              <a:rPr lang="en-ID" sz="1200" b="0" i="0" dirty="0">
                <a:effectLst/>
                <a:latin typeface="Poppins" panose="00000500000000000000" pitchFamily="2" charset="0"/>
                <a:cs typeface="Poppins" panose="00000500000000000000" pitchFamily="2" charset="0"/>
              </a:rPr>
              <a:t> workflow coach, Anda </a:t>
            </a:r>
            <a:r>
              <a:rPr lang="en-ID" sz="1200" b="0" i="0" dirty="0" err="1">
                <a:effectLst/>
                <a:latin typeface="Poppins" panose="00000500000000000000" pitchFamily="2" charset="0"/>
                <a:cs typeface="Poppins" panose="00000500000000000000" pitchFamily="2" charset="0"/>
              </a:rPr>
              <a:t>dapat</a:t>
            </a:r>
            <a:r>
              <a:rPr lang="en-ID" sz="1200" b="0" i="0" dirty="0">
                <a:effectLst/>
                <a:latin typeface="Poppins" panose="00000500000000000000" pitchFamily="2" charset="0"/>
                <a:cs typeface="Poppins" panose="00000500000000000000" pitchFamily="2" charset="0"/>
              </a:rPr>
              <a:t>:</a:t>
            </a:r>
          </a:p>
          <a:p>
            <a:pPr algn="just">
              <a:lnSpc>
                <a:spcPct val="120000"/>
              </a:lnSpc>
              <a:buFont typeface="+mj-lt"/>
              <a:buAutoNum type="arabicPeriod"/>
            </a:pPr>
            <a:r>
              <a:rPr lang="en-ID" sz="1200" b="0" i="0" dirty="0" err="1">
                <a:effectLst/>
                <a:latin typeface="Poppins" panose="00000500000000000000" pitchFamily="2" charset="0"/>
                <a:cs typeface="Poppins" panose="00000500000000000000" pitchFamily="2" charset="0"/>
              </a:rPr>
              <a:t>Menemukan</a:t>
            </a:r>
            <a:r>
              <a:rPr lang="en-ID" sz="1200" b="0" i="0" dirty="0">
                <a:effectLst/>
                <a:latin typeface="Poppins" panose="00000500000000000000" pitchFamily="2" charset="0"/>
                <a:cs typeface="Poppins" panose="00000500000000000000" pitchFamily="2" charset="0"/>
              </a:rPr>
              <a:t> tutorial dan </a:t>
            </a:r>
            <a:r>
              <a:rPr lang="en-ID" sz="1200" b="0" i="0" dirty="0" err="1">
                <a:effectLst/>
                <a:latin typeface="Poppins" panose="00000500000000000000" pitchFamily="2" charset="0"/>
                <a:cs typeface="Poppins" panose="00000500000000000000" pitchFamily="2" charset="0"/>
              </a:rPr>
              <a:t>panduan</a:t>
            </a:r>
            <a:r>
              <a:rPr lang="en-ID" sz="1200" b="0" i="0" dirty="0">
                <a:effectLst/>
                <a:latin typeface="Poppins" panose="00000500000000000000" pitchFamily="2" charset="0"/>
                <a:cs typeface="Poppins" panose="00000500000000000000" pitchFamily="2" charset="0"/>
              </a:rPr>
              <a:t> yang </a:t>
            </a:r>
            <a:r>
              <a:rPr lang="en-ID" sz="1200" b="0" i="0" dirty="0" err="1">
                <a:effectLst/>
                <a:latin typeface="Poppins" panose="00000500000000000000" pitchFamily="2" charset="0"/>
                <a:cs typeface="Poppins" panose="00000500000000000000" pitchFamily="2" charset="0"/>
              </a:rPr>
              <a:t>membantu</a:t>
            </a:r>
            <a:r>
              <a:rPr lang="en-ID" sz="1200" b="0" i="0" dirty="0">
                <a:effectLst/>
                <a:latin typeface="Poppins" panose="00000500000000000000" pitchFamily="2" charset="0"/>
                <a:cs typeface="Poppins" panose="00000500000000000000" pitchFamily="2" charset="0"/>
              </a:rPr>
              <a:t> Anda </a:t>
            </a:r>
            <a:r>
              <a:rPr lang="en-ID" sz="1200" b="0" i="0" dirty="0" err="1">
                <a:effectLst/>
                <a:latin typeface="Poppins" panose="00000500000000000000" pitchFamily="2" charset="0"/>
                <a:cs typeface="Poppins" panose="00000500000000000000" pitchFamily="2" charset="0"/>
              </a:rPr>
              <a:t>memahami</a:t>
            </a:r>
            <a:r>
              <a:rPr lang="en-ID" sz="1200" b="0" i="0" dirty="0">
                <a:effectLst/>
                <a:latin typeface="Poppins" panose="00000500000000000000" pitchFamily="2" charset="0"/>
                <a:cs typeface="Poppins" panose="00000500000000000000" pitchFamily="2" charset="0"/>
              </a:rPr>
              <a:t> </a:t>
            </a:r>
            <a:r>
              <a:rPr lang="en-ID" sz="1200" b="0" i="0" dirty="0" err="1">
                <a:effectLst/>
                <a:latin typeface="Poppins" panose="00000500000000000000" pitchFamily="2" charset="0"/>
                <a:cs typeface="Poppins" panose="00000500000000000000" pitchFamily="2" charset="0"/>
              </a:rPr>
              <a:t>lebih</a:t>
            </a:r>
            <a:r>
              <a:rPr lang="en-ID" sz="1200" b="0" i="0" dirty="0">
                <a:effectLst/>
                <a:latin typeface="Poppins" panose="00000500000000000000" pitchFamily="2" charset="0"/>
                <a:cs typeface="Poppins" panose="00000500000000000000" pitchFamily="2" charset="0"/>
              </a:rPr>
              <a:t> </a:t>
            </a:r>
            <a:r>
              <a:rPr lang="en-ID" sz="1200" b="0" i="0" dirty="0" err="1">
                <a:effectLst/>
                <a:latin typeface="Poppins" panose="00000500000000000000" pitchFamily="2" charset="0"/>
                <a:cs typeface="Poppins" panose="00000500000000000000" pitchFamily="2" charset="0"/>
              </a:rPr>
              <a:t>baik</a:t>
            </a:r>
            <a:r>
              <a:rPr lang="en-ID" sz="1200" b="0" i="0" dirty="0">
                <a:effectLst/>
                <a:latin typeface="Poppins" panose="00000500000000000000" pitchFamily="2" charset="0"/>
                <a:cs typeface="Poppins" panose="00000500000000000000" pitchFamily="2" charset="0"/>
              </a:rPr>
              <a:t> </a:t>
            </a:r>
            <a:r>
              <a:rPr lang="en-ID" sz="1200" b="0" i="0" dirty="0" err="1">
                <a:effectLst/>
                <a:latin typeface="Poppins" panose="00000500000000000000" pitchFamily="2" charset="0"/>
                <a:cs typeface="Poppins" panose="00000500000000000000" pitchFamily="2" charset="0"/>
              </a:rPr>
              <a:t>bagaimana</a:t>
            </a:r>
            <a:r>
              <a:rPr lang="en-ID" sz="1200" b="0" i="0" dirty="0">
                <a:effectLst/>
                <a:latin typeface="Poppins" panose="00000500000000000000" pitchFamily="2" charset="0"/>
                <a:cs typeface="Poppins" panose="00000500000000000000" pitchFamily="2" charset="0"/>
              </a:rPr>
              <a:t> </a:t>
            </a:r>
            <a:r>
              <a:rPr lang="en-ID" sz="1200" b="0" i="0" dirty="0" err="1">
                <a:effectLst/>
                <a:latin typeface="Poppins" panose="00000500000000000000" pitchFamily="2" charset="0"/>
                <a:cs typeface="Poppins" panose="00000500000000000000" pitchFamily="2" charset="0"/>
              </a:rPr>
              <a:t>menggunakan</a:t>
            </a:r>
            <a:r>
              <a:rPr lang="en-ID" sz="1200" b="0" i="0" dirty="0">
                <a:effectLst/>
                <a:latin typeface="Poppins" panose="00000500000000000000" pitchFamily="2" charset="0"/>
                <a:cs typeface="Poppins" panose="00000500000000000000" pitchFamily="2" charset="0"/>
              </a:rPr>
              <a:t> KNIME</a:t>
            </a:r>
          </a:p>
          <a:p>
            <a:pPr algn="just">
              <a:lnSpc>
                <a:spcPct val="120000"/>
              </a:lnSpc>
              <a:buFont typeface="+mj-lt"/>
              <a:buAutoNum type="arabicPeriod"/>
            </a:pPr>
            <a:r>
              <a:rPr lang="en-ID" sz="1200" b="0" i="0" dirty="0" err="1">
                <a:effectLst/>
                <a:latin typeface="Poppins" panose="00000500000000000000" pitchFamily="2" charset="0"/>
                <a:cs typeface="Poppins" panose="00000500000000000000" pitchFamily="2" charset="0"/>
              </a:rPr>
              <a:t>Mencari</a:t>
            </a:r>
            <a:r>
              <a:rPr lang="en-ID" sz="1200" b="0" i="0" dirty="0">
                <a:effectLst/>
                <a:latin typeface="Poppins" panose="00000500000000000000" pitchFamily="2" charset="0"/>
                <a:cs typeface="Poppins" panose="00000500000000000000" pitchFamily="2" charset="0"/>
              </a:rPr>
              <a:t> </a:t>
            </a:r>
            <a:r>
              <a:rPr lang="en-ID" sz="1200" b="0" i="0" dirty="0" err="1">
                <a:effectLst/>
                <a:latin typeface="Poppins" panose="00000500000000000000" pitchFamily="2" charset="0"/>
                <a:cs typeface="Poppins" panose="00000500000000000000" pitchFamily="2" charset="0"/>
              </a:rPr>
              <a:t>solusi</a:t>
            </a:r>
            <a:r>
              <a:rPr lang="en-ID" sz="1200" b="0" i="0" dirty="0">
                <a:effectLst/>
                <a:latin typeface="Poppins" panose="00000500000000000000" pitchFamily="2" charset="0"/>
                <a:cs typeface="Poppins" panose="00000500000000000000" pitchFamily="2" charset="0"/>
              </a:rPr>
              <a:t> </a:t>
            </a:r>
            <a:r>
              <a:rPr lang="en-ID" sz="1200" b="0" i="0" dirty="0" err="1">
                <a:effectLst/>
                <a:latin typeface="Poppins" panose="00000500000000000000" pitchFamily="2" charset="0"/>
                <a:cs typeface="Poppins" panose="00000500000000000000" pitchFamily="2" charset="0"/>
              </a:rPr>
              <a:t>atas</a:t>
            </a:r>
            <a:r>
              <a:rPr lang="en-ID" sz="1200" b="0" i="0" dirty="0">
                <a:effectLst/>
                <a:latin typeface="Poppins" panose="00000500000000000000" pitchFamily="2" charset="0"/>
                <a:cs typeface="Poppins" panose="00000500000000000000" pitchFamily="2" charset="0"/>
              </a:rPr>
              <a:t> </a:t>
            </a:r>
            <a:r>
              <a:rPr lang="en-ID" sz="1200" b="0" i="0" dirty="0" err="1">
                <a:effectLst/>
                <a:latin typeface="Poppins" panose="00000500000000000000" pitchFamily="2" charset="0"/>
                <a:cs typeface="Poppins" panose="00000500000000000000" pitchFamily="2" charset="0"/>
              </a:rPr>
              <a:t>masalah</a:t>
            </a:r>
            <a:r>
              <a:rPr lang="en-ID" sz="1200" b="0" i="0" dirty="0">
                <a:effectLst/>
                <a:latin typeface="Poppins" panose="00000500000000000000" pitchFamily="2" charset="0"/>
                <a:cs typeface="Poppins" panose="00000500000000000000" pitchFamily="2" charset="0"/>
              </a:rPr>
              <a:t> yang </a:t>
            </a:r>
            <a:r>
              <a:rPr lang="en-ID" sz="1200" b="0" i="0" dirty="0" err="1">
                <a:effectLst/>
                <a:latin typeface="Poppins" panose="00000500000000000000" pitchFamily="2" charset="0"/>
                <a:cs typeface="Poppins" panose="00000500000000000000" pitchFamily="2" charset="0"/>
              </a:rPr>
              <a:t>mungkin</a:t>
            </a:r>
            <a:r>
              <a:rPr lang="en-ID" sz="1200" b="0" i="0" dirty="0">
                <a:effectLst/>
                <a:latin typeface="Poppins" panose="00000500000000000000" pitchFamily="2" charset="0"/>
                <a:cs typeface="Poppins" panose="00000500000000000000" pitchFamily="2" charset="0"/>
              </a:rPr>
              <a:t> Anda </a:t>
            </a:r>
            <a:r>
              <a:rPr lang="en-ID" sz="1200" b="0" i="0" dirty="0" err="1">
                <a:effectLst/>
                <a:latin typeface="Poppins" panose="00000500000000000000" pitchFamily="2" charset="0"/>
                <a:cs typeface="Poppins" panose="00000500000000000000" pitchFamily="2" charset="0"/>
              </a:rPr>
              <a:t>hadapi</a:t>
            </a:r>
            <a:r>
              <a:rPr lang="en-ID" sz="1200" b="0" i="0" dirty="0">
                <a:effectLst/>
                <a:latin typeface="Poppins" panose="00000500000000000000" pitchFamily="2" charset="0"/>
                <a:cs typeface="Poppins" panose="00000500000000000000" pitchFamily="2" charset="0"/>
              </a:rPr>
              <a:t> </a:t>
            </a:r>
            <a:r>
              <a:rPr lang="en-ID" sz="1200" b="0" i="0" dirty="0" err="1">
                <a:effectLst/>
                <a:latin typeface="Poppins" panose="00000500000000000000" pitchFamily="2" charset="0"/>
                <a:cs typeface="Poppins" panose="00000500000000000000" pitchFamily="2" charset="0"/>
              </a:rPr>
              <a:t>saat</a:t>
            </a:r>
            <a:r>
              <a:rPr lang="en-ID" sz="1200" b="0" i="0" dirty="0">
                <a:effectLst/>
                <a:latin typeface="Poppins" panose="00000500000000000000" pitchFamily="2" charset="0"/>
                <a:cs typeface="Poppins" panose="00000500000000000000" pitchFamily="2" charset="0"/>
              </a:rPr>
              <a:t> </a:t>
            </a:r>
            <a:r>
              <a:rPr lang="en-ID" sz="1200" b="0" i="0" dirty="0" err="1">
                <a:effectLst/>
                <a:latin typeface="Poppins" panose="00000500000000000000" pitchFamily="2" charset="0"/>
                <a:cs typeface="Poppins" panose="00000500000000000000" pitchFamily="2" charset="0"/>
              </a:rPr>
              <a:t>menggunakan</a:t>
            </a:r>
            <a:r>
              <a:rPr lang="en-ID" sz="1200" b="0" i="0" dirty="0">
                <a:effectLst/>
                <a:latin typeface="Poppins" panose="00000500000000000000" pitchFamily="2" charset="0"/>
                <a:cs typeface="Poppins" panose="00000500000000000000" pitchFamily="2" charset="0"/>
              </a:rPr>
              <a:t> KNIME</a:t>
            </a:r>
          </a:p>
          <a:p>
            <a:pPr algn="just">
              <a:lnSpc>
                <a:spcPct val="120000"/>
              </a:lnSpc>
              <a:buFont typeface="+mj-lt"/>
              <a:buAutoNum type="arabicPeriod"/>
            </a:pPr>
            <a:r>
              <a:rPr lang="en-ID" sz="1200" b="0" i="0" dirty="0" err="1">
                <a:effectLst/>
                <a:latin typeface="Poppins" panose="00000500000000000000" pitchFamily="2" charset="0"/>
                <a:cs typeface="Poppins" panose="00000500000000000000" pitchFamily="2" charset="0"/>
              </a:rPr>
              <a:t>Mengikuti</a:t>
            </a:r>
            <a:r>
              <a:rPr lang="en-ID" sz="1200" b="0" i="0" dirty="0">
                <a:effectLst/>
                <a:latin typeface="Poppins" panose="00000500000000000000" pitchFamily="2" charset="0"/>
                <a:cs typeface="Poppins" panose="00000500000000000000" pitchFamily="2" charset="0"/>
              </a:rPr>
              <a:t> tutorial </a:t>
            </a:r>
            <a:r>
              <a:rPr lang="en-ID" sz="1200" b="0" i="0" dirty="0" err="1">
                <a:effectLst/>
                <a:latin typeface="Poppins" panose="00000500000000000000" pitchFamily="2" charset="0"/>
                <a:cs typeface="Poppins" panose="00000500000000000000" pitchFamily="2" charset="0"/>
              </a:rPr>
              <a:t>interaktif</a:t>
            </a:r>
            <a:r>
              <a:rPr lang="en-ID" sz="1200" b="0" i="0" dirty="0">
                <a:effectLst/>
                <a:latin typeface="Poppins" panose="00000500000000000000" pitchFamily="2" charset="0"/>
                <a:cs typeface="Poppins" panose="00000500000000000000" pitchFamily="2" charset="0"/>
              </a:rPr>
              <a:t> yang </a:t>
            </a:r>
            <a:r>
              <a:rPr lang="en-ID" sz="1200" b="0" i="0" dirty="0" err="1">
                <a:effectLst/>
                <a:latin typeface="Poppins" panose="00000500000000000000" pitchFamily="2" charset="0"/>
                <a:cs typeface="Poppins" panose="00000500000000000000" pitchFamily="2" charset="0"/>
              </a:rPr>
              <a:t>memandu</a:t>
            </a:r>
            <a:r>
              <a:rPr lang="en-ID" sz="1200" b="0" i="0" dirty="0">
                <a:effectLst/>
                <a:latin typeface="Poppins" panose="00000500000000000000" pitchFamily="2" charset="0"/>
                <a:cs typeface="Poppins" panose="00000500000000000000" pitchFamily="2" charset="0"/>
              </a:rPr>
              <a:t> Anda </a:t>
            </a:r>
            <a:r>
              <a:rPr lang="en-ID" sz="1200" b="0" i="0" dirty="0" err="1">
                <a:effectLst/>
                <a:latin typeface="Poppins" panose="00000500000000000000" pitchFamily="2" charset="0"/>
                <a:cs typeface="Poppins" panose="00000500000000000000" pitchFamily="2" charset="0"/>
              </a:rPr>
              <a:t>melalui</a:t>
            </a:r>
            <a:r>
              <a:rPr lang="en-ID" sz="1200" b="0" i="0" dirty="0">
                <a:effectLst/>
                <a:latin typeface="Poppins" panose="00000500000000000000" pitchFamily="2" charset="0"/>
                <a:cs typeface="Poppins" panose="00000500000000000000" pitchFamily="2" charset="0"/>
              </a:rPr>
              <a:t> proses </a:t>
            </a:r>
            <a:r>
              <a:rPr lang="en-ID" sz="1200" b="0" i="0" dirty="0" err="1">
                <a:effectLst/>
                <a:latin typeface="Poppins" panose="00000500000000000000" pitchFamily="2" charset="0"/>
                <a:cs typeface="Poppins" panose="00000500000000000000" pitchFamily="2" charset="0"/>
              </a:rPr>
              <a:t>pembuatan</a:t>
            </a:r>
            <a:r>
              <a:rPr lang="en-ID" sz="1200" b="0" i="0" dirty="0">
                <a:effectLst/>
                <a:latin typeface="Poppins" panose="00000500000000000000" pitchFamily="2" charset="0"/>
                <a:cs typeface="Poppins" panose="00000500000000000000" pitchFamily="2" charset="0"/>
              </a:rPr>
              <a:t> workflow KNIME</a:t>
            </a:r>
          </a:p>
          <a:p>
            <a:pPr algn="just">
              <a:lnSpc>
                <a:spcPct val="120000"/>
              </a:lnSpc>
              <a:buFont typeface="+mj-lt"/>
              <a:buAutoNum type="arabicPeriod"/>
            </a:pPr>
            <a:r>
              <a:rPr lang="en-ID" sz="1200" b="0" i="0" dirty="0" err="1">
                <a:effectLst/>
                <a:latin typeface="Poppins" panose="00000500000000000000" pitchFamily="2" charset="0"/>
                <a:cs typeface="Poppins" panose="00000500000000000000" pitchFamily="2" charset="0"/>
              </a:rPr>
              <a:t>Mengakses</a:t>
            </a:r>
            <a:r>
              <a:rPr lang="en-ID" sz="1200" b="0" i="0" dirty="0">
                <a:effectLst/>
                <a:latin typeface="Poppins" panose="00000500000000000000" pitchFamily="2" charset="0"/>
                <a:cs typeface="Poppins" panose="00000500000000000000" pitchFamily="2" charset="0"/>
              </a:rPr>
              <a:t> </a:t>
            </a:r>
            <a:r>
              <a:rPr lang="en-ID" sz="1200" b="0" i="0" dirty="0" err="1">
                <a:effectLst/>
                <a:latin typeface="Poppins" panose="00000500000000000000" pitchFamily="2" charset="0"/>
                <a:cs typeface="Poppins" panose="00000500000000000000" pitchFamily="2" charset="0"/>
              </a:rPr>
              <a:t>sumber</a:t>
            </a:r>
            <a:r>
              <a:rPr lang="en-ID" sz="1200" b="0" i="0" dirty="0">
                <a:effectLst/>
                <a:latin typeface="Poppins" panose="00000500000000000000" pitchFamily="2" charset="0"/>
                <a:cs typeface="Poppins" panose="00000500000000000000" pitchFamily="2" charset="0"/>
              </a:rPr>
              <a:t> </a:t>
            </a:r>
            <a:r>
              <a:rPr lang="en-ID" sz="1200" b="0" i="0" dirty="0" err="1">
                <a:effectLst/>
                <a:latin typeface="Poppins" panose="00000500000000000000" pitchFamily="2" charset="0"/>
                <a:cs typeface="Poppins" panose="00000500000000000000" pitchFamily="2" charset="0"/>
              </a:rPr>
              <a:t>belajar</a:t>
            </a:r>
            <a:r>
              <a:rPr lang="en-ID" sz="1200" b="0" i="0" dirty="0">
                <a:effectLst/>
                <a:latin typeface="Poppins" panose="00000500000000000000" pitchFamily="2" charset="0"/>
                <a:cs typeface="Poppins" panose="00000500000000000000" pitchFamily="2" charset="0"/>
              </a:rPr>
              <a:t> yang </a:t>
            </a:r>
            <a:r>
              <a:rPr lang="en-ID" sz="1200" b="0" i="0" dirty="0" err="1">
                <a:effectLst/>
                <a:latin typeface="Poppins" panose="00000500000000000000" pitchFamily="2" charset="0"/>
                <a:cs typeface="Poppins" panose="00000500000000000000" pitchFamily="2" charset="0"/>
              </a:rPr>
              <a:t>disesuaikan</a:t>
            </a:r>
            <a:r>
              <a:rPr lang="en-ID" sz="1200" b="0" i="0" dirty="0">
                <a:effectLst/>
                <a:latin typeface="Poppins" panose="00000500000000000000" pitchFamily="2" charset="0"/>
                <a:cs typeface="Poppins" panose="00000500000000000000" pitchFamily="2" charset="0"/>
              </a:rPr>
              <a:t> </a:t>
            </a:r>
            <a:r>
              <a:rPr lang="en-ID" sz="1200" b="0" i="0" dirty="0" err="1">
                <a:effectLst/>
                <a:latin typeface="Poppins" panose="00000500000000000000" pitchFamily="2" charset="0"/>
                <a:cs typeface="Poppins" panose="00000500000000000000" pitchFamily="2" charset="0"/>
              </a:rPr>
              <a:t>dengan</a:t>
            </a:r>
            <a:r>
              <a:rPr lang="en-ID" sz="1200" b="0" i="0" dirty="0">
                <a:effectLst/>
                <a:latin typeface="Poppins" panose="00000500000000000000" pitchFamily="2" charset="0"/>
                <a:cs typeface="Poppins" panose="00000500000000000000" pitchFamily="2" charset="0"/>
              </a:rPr>
              <a:t> </a:t>
            </a:r>
            <a:r>
              <a:rPr lang="en-ID" sz="1200" b="0" i="0" dirty="0" err="1">
                <a:effectLst/>
                <a:latin typeface="Poppins" panose="00000500000000000000" pitchFamily="2" charset="0"/>
                <a:cs typeface="Poppins" panose="00000500000000000000" pitchFamily="2" charset="0"/>
              </a:rPr>
              <a:t>kebutuhan</a:t>
            </a:r>
            <a:r>
              <a:rPr lang="en-ID" sz="1200" b="0" i="0" dirty="0">
                <a:effectLst/>
                <a:latin typeface="Poppins" panose="00000500000000000000" pitchFamily="2" charset="0"/>
                <a:cs typeface="Poppins" panose="00000500000000000000" pitchFamily="2" charset="0"/>
              </a:rPr>
              <a:t> Anda, </a:t>
            </a:r>
            <a:r>
              <a:rPr lang="en-ID" sz="1200" b="0" i="0" dirty="0" err="1">
                <a:effectLst/>
                <a:latin typeface="Poppins" panose="00000500000000000000" pitchFamily="2" charset="0"/>
                <a:cs typeface="Poppins" panose="00000500000000000000" pitchFamily="2" charset="0"/>
              </a:rPr>
              <a:t>seperti</a:t>
            </a:r>
            <a:r>
              <a:rPr lang="en-ID" sz="1200" b="0" i="0" dirty="0">
                <a:effectLst/>
                <a:latin typeface="Poppins" panose="00000500000000000000" pitchFamily="2" charset="0"/>
                <a:cs typeface="Poppins" panose="00000500000000000000" pitchFamily="2" charset="0"/>
              </a:rPr>
              <a:t> video tutorial </a:t>
            </a:r>
            <a:r>
              <a:rPr lang="en-ID" sz="1200" b="0" i="0" dirty="0" err="1">
                <a:effectLst/>
                <a:latin typeface="Poppins" panose="00000500000000000000" pitchFamily="2" charset="0"/>
                <a:cs typeface="Poppins" panose="00000500000000000000" pitchFamily="2" charset="0"/>
              </a:rPr>
              <a:t>atau</a:t>
            </a:r>
            <a:r>
              <a:rPr lang="en-ID" sz="1200" b="0" i="0" dirty="0">
                <a:effectLst/>
                <a:latin typeface="Poppins" panose="00000500000000000000" pitchFamily="2" charset="0"/>
                <a:cs typeface="Poppins" panose="00000500000000000000" pitchFamily="2" charset="0"/>
              </a:rPr>
              <a:t> </a:t>
            </a:r>
            <a:r>
              <a:rPr lang="en-ID" sz="1200" b="0" i="0" dirty="0" err="1">
                <a:effectLst/>
                <a:latin typeface="Poppins" panose="00000500000000000000" pitchFamily="2" charset="0"/>
                <a:cs typeface="Poppins" panose="00000500000000000000" pitchFamily="2" charset="0"/>
              </a:rPr>
              <a:t>dokumentasi</a:t>
            </a:r>
            <a:r>
              <a:rPr lang="en-ID" sz="1200" b="0" i="0" dirty="0">
                <a:effectLst/>
                <a:latin typeface="Poppins" panose="00000500000000000000" pitchFamily="2" charset="0"/>
                <a:cs typeface="Poppins" panose="00000500000000000000" pitchFamily="2" charset="0"/>
              </a:rPr>
              <a:t> </a:t>
            </a:r>
            <a:r>
              <a:rPr lang="en-ID" sz="1200" b="0" i="0" dirty="0" err="1">
                <a:effectLst/>
                <a:latin typeface="Poppins" panose="00000500000000000000" pitchFamily="2" charset="0"/>
                <a:cs typeface="Poppins" panose="00000500000000000000" pitchFamily="2" charset="0"/>
              </a:rPr>
              <a:t>teknis</a:t>
            </a:r>
            <a:endParaRPr lang="en-ID" sz="1200" b="0" i="0" dirty="0">
              <a:effectLst/>
              <a:latin typeface="Poppins" panose="00000500000000000000" pitchFamily="2" charset="0"/>
              <a:cs typeface="Poppins" panose="00000500000000000000" pitchFamily="2" charset="0"/>
            </a:endParaRPr>
          </a:p>
        </p:txBody>
      </p:sp>
      <p:pic>
        <p:nvPicPr>
          <p:cNvPr id="6" name="Picture 5">
            <a:extLst>
              <a:ext uri="{FF2B5EF4-FFF2-40B4-BE49-F238E27FC236}">
                <a16:creationId xmlns:a16="http://schemas.microsoft.com/office/drawing/2014/main" id="{A0E88C9F-036C-F28C-AB34-1749D8790466}"/>
              </a:ext>
            </a:extLst>
          </p:cNvPr>
          <p:cNvPicPr>
            <a:picLocks noChangeAspect="1"/>
          </p:cNvPicPr>
          <p:nvPr/>
        </p:nvPicPr>
        <p:blipFill>
          <a:blip r:embed="rId2"/>
          <a:stretch>
            <a:fillRect/>
          </a:stretch>
        </p:blipFill>
        <p:spPr>
          <a:xfrm>
            <a:off x="5911532" y="2899299"/>
            <a:ext cx="5150277" cy="2884155"/>
          </a:xfrm>
          <a:prstGeom prst="rect">
            <a:avLst/>
          </a:prstGeom>
        </p:spPr>
      </p:pic>
      <p:sp>
        <p:nvSpPr>
          <p:cNvPr id="17" name="Rectangle 1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60037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1D7B2B-E5D2-B0D1-4F1A-594B51D7D451}"/>
              </a:ext>
            </a:extLst>
          </p:cNvPr>
          <p:cNvSpPr>
            <a:spLocks noGrp="1"/>
          </p:cNvSpPr>
          <p:nvPr>
            <p:ph type="title"/>
          </p:nvPr>
        </p:nvSpPr>
        <p:spPr>
          <a:xfrm>
            <a:off x="795528" y="386930"/>
            <a:ext cx="10141799" cy="1300554"/>
          </a:xfrm>
        </p:spPr>
        <p:txBody>
          <a:bodyPr anchor="b">
            <a:normAutofit/>
          </a:bodyPr>
          <a:lstStyle/>
          <a:p>
            <a:r>
              <a:rPr lang="en-US" sz="4800" b="1" dirty="0">
                <a:latin typeface="Aharoni" panose="02010803020104030203" pitchFamily="2" charset="-79"/>
                <a:cs typeface="Aharoni" panose="02010803020104030203" pitchFamily="2" charset="-79"/>
              </a:rPr>
              <a:t>EXPLANATION</a:t>
            </a:r>
            <a:endParaRPr lang="en-ID" sz="4800" b="1" dirty="0">
              <a:latin typeface="Aharoni" panose="02010803020104030203" pitchFamily="2" charset="-79"/>
              <a:cs typeface="Aharoni" panose="02010803020104030203" pitchFamily="2" charset="-79"/>
            </a:endParaRPr>
          </a:p>
        </p:txBody>
      </p:sp>
      <p:sp>
        <p:nvSpPr>
          <p:cNvPr id="12" name="Rectangle 11">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46DFF66-B721-6635-94C5-6E1FD91E7C15}"/>
              </a:ext>
            </a:extLst>
          </p:cNvPr>
          <p:cNvPicPr>
            <a:picLocks noChangeAspect="1"/>
          </p:cNvPicPr>
          <p:nvPr/>
        </p:nvPicPr>
        <p:blipFill>
          <a:blip r:embed="rId2"/>
          <a:stretch>
            <a:fillRect/>
          </a:stretch>
        </p:blipFill>
        <p:spPr>
          <a:xfrm>
            <a:off x="635295" y="3345344"/>
            <a:ext cx="5150277" cy="2072986"/>
          </a:xfrm>
          <a:prstGeom prst="rect">
            <a:avLst/>
          </a:prstGeom>
        </p:spPr>
      </p:pic>
      <p:sp>
        <p:nvSpPr>
          <p:cNvPr id="3" name="Content Placeholder 2">
            <a:extLst>
              <a:ext uri="{FF2B5EF4-FFF2-40B4-BE49-F238E27FC236}">
                <a16:creationId xmlns:a16="http://schemas.microsoft.com/office/drawing/2014/main" id="{6FB93A19-980F-B575-2612-4C28CA45DCA1}"/>
              </a:ext>
            </a:extLst>
          </p:cNvPr>
          <p:cNvSpPr>
            <a:spLocks noGrp="1"/>
          </p:cNvSpPr>
          <p:nvPr>
            <p:ph idx="1"/>
          </p:nvPr>
        </p:nvSpPr>
        <p:spPr>
          <a:xfrm>
            <a:off x="6406429" y="2599509"/>
            <a:ext cx="4530898" cy="3639450"/>
          </a:xfrm>
        </p:spPr>
        <p:txBody>
          <a:bodyPr anchor="ctr">
            <a:normAutofit/>
          </a:bodyPr>
          <a:lstStyle/>
          <a:p>
            <a:r>
              <a:rPr lang="en-US" sz="2000" b="1" dirty="0">
                <a:latin typeface="Poppins" panose="00000500000000000000" pitchFamily="2" charset="0"/>
                <a:cs typeface="Poppins" panose="00000500000000000000" pitchFamily="2" charset="0"/>
              </a:rPr>
              <a:t>Outline</a:t>
            </a:r>
          </a:p>
          <a:p>
            <a:pPr marL="0" indent="0">
              <a:buNone/>
            </a:pPr>
            <a:r>
              <a:rPr lang="en-ID" sz="2000" b="0" i="0">
                <a:effectLst/>
                <a:latin typeface="Poppins" panose="00000500000000000000" pitchFamily="2" charset="0"/>
                <a:cs typeface="Poppins" panose="00000500000000000000" pitchFamily="2" charset="0"/>
              </a:rPr>
              <a:t>untuk melihat struktur dan alur kerja dari workflow KNIME yang sedang Anda buat atau edit. Outline menampilkan daftar node yang terpasang dalam workflow KNIME Anda, serta hubungan antar node yang membentuk alur kerja.</a:t>
            </a:r>
          </a:p>
        </p:txBody>
      </p:sp>
      <p:sp>
        <p:nvSpPr>
          <p:cNvPr id="16" name="Rectangle 15">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15694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1D7B2B-E5D2-B0D1-4F1A-594B51D7D451}"/>
              </a:ext>
            </a:extLst>
          </p:cNvPr>
          <p:cNvSpPr>
            <a:spLocks noGrp="1"/>
          </p:cNvSpPr>
          <p:nvPr>
            <p:ph type="title"/>
          </p:nvPr>
        </p:nvSpPr>
        <p:spPr>
          <a:xfrm>
            <a:off x="793662" y="386930"/>
            <a:ext cx="10066122" cy="1298448"/>
          </a:xfrm>
        </p:spPr>
        <p:txBody>
          <a:bodyPr anchor="b">
            <a:normAutofit/>
          </a:bodyPr>
          <a:lstStyle/>
          <a:p>
            <a:r>
              <a:rPr lang="en-US" sz="4800" b="1" dirty="0">
                <a:latin typeface="Aharoni" panose="02010803020104030203" pitchFamily="2" charset="-79"/>
                <a:cs typeface="Aharoni" panose="02010803020104030203" pitchFamily="2" charset="-79"/>
              </a:rPr>
              <a:t>PENJELASAN</a:t>
            </a:r>
            <a:endParaRPr lang="en-ID" sz="4800" b="1" dirty="0">
              <a:latin typeface="Aharoni" panose="02010803020104030203" pitchFamily="2" charset="-79"/>
              <a:cs typeface="Aharoni" panose="02010803020104030203" pitchFamily="2" charset="-79"/>
            </a:endParaRPr>
          </a:p>
        </p:txBody>
      </p:sp>
      <p:sp>
        <p:nvSpPr>
          <p:cNvPr id="13" name="Rectangle 1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FB93A19-980F-B575-2612-4C28CA45DCA1}"/>
              </a:ext>
            </a:extLst>
          </p:cNvPr>
          <p:cNvSpPr>
            <a:spLocks noGrp="1"/>
          </p:cNvSpPr>
          <p:nvPr>
            <p:ph idx="1"/>
          </p:nvPr>
        </p:nvSpPr>
        <p:spPr>
          <a:xfrm>
            <a:off x="793661" y="2329962"/>
            <a:ext cx="4530898" cy="3908997"/>
          </a:xfrm>
        </p:spPr>
        <p:txBody>
          <a:bodyPr anchor="ctr">
            <a:normAutofit fontScale="77500" lnSpcReduction="20000"/>
          </a:bodyPr>
          <a:lstStyle/>
          <a:p>
            <a:pPr>
              <a:lnSpc>
                <a:spcPct val="130000"/>
              </a:lnSpc>
            </a:pPr>
            <a:r>
              <a:rPr lang="en-US" sz="1800" b="1" dirty="0" err="1">
                <a:latin typeface="Poppins" panose="00000500000000000000" pitchFamily="2" charset="0"/>
                <a:cs typeface="Poppins" panose="00000500000000000000" pitchFamily="2" charset="0"/>
              </a:rPr>
              <a:t>Knime</a:t>
            </a:r>
            <a:r>
              <a:rPr lang="en-US" sz="1800" b="1" dirty="0">
                <a:latin typeface="Poppins" panose="00000500000000000000" pitchFamily="2" charset="0"/>
                <a:cs typeface="Poppins" panose="00000500000000000000" pitchFamily="2" charset="0"/>
              </a:rPr>
              <a:t> Hub Search</a:t>
            </a:r>
          </a:p>
          <a:p>
            <a:pPr marL="0" indent="0">
              <a:lnSpc>
                <a:spcPct val="130000"/>
              </a:lnSpc>
              <a:buNone/>
            </a:pPr>
            <a:r>
              <a:rPr lang="en-ID" sz="1400" b="0" i="0" dirty="0">
                <a:effectLst/>
                <a:latin typeface="Poppins" panose="00000500000000000000" pitchFamily="2" charset="0"/>
                <a:cs typeface="Poppins" panose="00000500000000000000" pitchFamily="2" charset="0"/>
              </a:rPr>
              <a:t>KNIME Hub </a:t>
            </a:r>
            <a:r>
              <a:rPr lang="en-ID" sz="1400" b="0" i="0" dirty="0" err="1">
                <a:effectLst/>
                <a:latin typeface="Poppins" panose="00000500000000000000" pitchFamily="2" charset="0"/>
                <a:cs typeface="Poppins" panose="00000500000000000000" pitchFamily="2" charset="0"/>
              </a:rPr>
              <a:t>adalah</a:t>
            </a:r>
            <a:r>
              <a:rPr lang="en-ID" sz="1400" b="0" i="0" dirty="0">
                <a:effectLst/>
                <a:latin typeface="Poppins" panose="00000500000000000000" pitchFamily="2" charset="0"/>
                <a:cs typeface="Poppins" panose="00000500000000000000" pitchFamily="2" charset="0"/>
              </a:rPr>
              <a:t> platform yang </a:t>
            </a:r>
            <a:r>
              <a:rPr lang="en-ID" sz="1400" b="0" i="0" dirty="0" err="1">
                <a:effectLst/>
                <a:latin typeface="Poppins" panose="00000500000000000000" pitchFamily="2" charset="0"/>
                <a:cs typeface="Poppins" panose="00000500000000000000" pitchFamily="2" charset="0"/>
              </a:rPr>
              <a:t>dikembangkan</a:t>
            </a:r>
            <a:r>
              <a:rPr lang="en-ID" sz="1400" b="0" i="0" dirty="0">
                <a:effectLst/>
                <a:latin typeface="Poppins" panose="00000500000000000000" pitchFamily="2" charset="0"/>
                <a:cs typeface="Poppins" panose="00000500000000000000" pitchFamily="2" charset="0"/>
              </a:rPr>
              <a:t> oleh KNIME yang </a:t>
            </a:r>
            <a:r>
              <a:rPr lang="en-ID" sz="1400" b="0" i="0" dirty="0" err="1">
                <a:effectLst/>
                <a:latin typeface="Poppins" panose="00000500000000000000" pitchFamily="2" charset="0"/>
                <a:cs typeface="Poppins" panose="00000500000000000000" pitchFamily="2" charset="0"/>
              </a:rPr>
              <a:t>memungkinkan</a:t>
            </a:r>
            <a:r>
              <a:rPr lang="en-ID" sz="1400" b="0" i="0" dirty="0">
                <a:effectLst/>
                <a:latin typeface="Poppins" panose="00000500000000000000" pitchFamily="2" charset="0"/>
                <a:cs typeface="Poppins" panose="00000500000000000000" pitchFamily="2" charset="0"/>
              </a:rPr>
              <a:t> </a:t>
            </a:r>
            <a:r>
              <a:rPr lang="en-ID" sz="1400" b="0" i="0" dirty="0" err="1">
                <a:effectLst/>
                <a:latin typeface="Poppins" panose="00000500000000000000" pitchFamily="2" charset="0"/>
                <a:cs typeface="Poppins" panose="00000500000000000000" pitchFamily="2" charset="0"/>
              </a:rPr>
              <a:t>pengguna</a:t>
            </a:r>
            <a:r>
              <a:rPr lang="en-ID" sz="1400" b="0" i="0" dirty="0">
                <a:effectLst/>
                <a:latin typeface="Poppins" panose="00000500000000000000" pitchFamily="2" charset="0"/>
                <a:cs typeface="Poppins" panose="00000500000000000000" pitchFamily="2" charset="0"/>
              </a:rPr>
              <a:t> </a:t>
            </a:r>
            <a:r>
              <a:rPr lang="en-ID" sz="1400" b="0" i="0" dirty="0" err="1">
                <a:effectLst/>
                <a:latin typeface="Poppins" panose="00000500000000000000" pitchFamily="2" charset="0"/>
                <a:cs typeface="Poppins" panose="00000500000000000000" pitchFamily="2" charset="0"/>
              </a:rPr>
              <a:t>untuk</a:t>
            </a:r>
            <a:r>
              <a:rPr lang="en-ID" sz="1400" b="0" i="0" dirty="0">
                <a:effectLst/>
                <a:latin typeface="Poppins" panose="00000500000000000000" pitchFamily="2" charset="0"/>
                <a:cs typeface="Poppins" panose="00000500000000000000" pitchFamily="2" charset="0"/>
              </a:rPr>
              <a:t> </a:t>
            </a:r>
            <a:r>
              <a:rPr lang="en-ID" sz="1400" b="0" i="0" dirty="0" err="1">
                <a:effectLst/>
                <a:latin typeface="Poppins" panose="00000500000000000000" pitchFamily="2" charset="0"/>
                <a:cs typeface="Poppins" panose="00000500000000000000" pitchFamily="2" charset="0"/>
              </a:rPr>
              <a:t>membagikan</a:t>
            </a:r>
            <a:r>
              <a:rPr lang="en-ID" sz="1400" b="0" i="0" dirty="0">
                <a:effectLst/>
                <a:latin typeface="Poppins" panose="00000500000000000000" pitchFamily="2" charset="0"/>
                <a:cs typeface="Poppins" panose="00000500000000000000" pitchFamily="2" charset="0"/>
              </a:rPr>
              <a:t> dan </a:t>
            </a:r>
            <a:r>
              <a:rPr lang="en-ID" sz="1400" b="0" i="0" dirty="0" err="1">
                <a:effectLst/>
                <a:latin typeface="Poppins" panose="00000500000000000000" pitchFamily="2" charset="0"/>
                <a:cs typeface="Poppins" panose="00000500000000000000" pitchFamily="2" charset="0"/>
              </a:rPr>
              <a:t>mengakses</a:t>
            </a:r>
            <a:r>
              <a:rPr lang="en-ID" sz="1400" b="0" i="0" dirty="0">
                <a:effectLst/>
                <a:latin typeface="Poppins" panose="00000500000000000000" pitchFamily="2" charset="0"/>
                <a:cs typeface="Poppins" panose="00000500000000000000" pitchFamily="2" charset="0"/>
              </a:rPr>
              <a:t> data </a:t>
            </a:r>
            <a:r>
              <a:rPr lang="en-ID" sz="1400" b="0" i="0" dirty="0" err="1">
                <a:effectLst/>
                <a:latin typeface="Poppins" panose="00000500000000000000" pitchFamily="2" charset="0"/>
                <a:cs typeface="Poppins" panose="00000500000000000000" pitchFamily="2" charset="0"/>
              </a:rPr>
              <a:t>penelitian</a:t>
            </a:r>
            <a:r>
              <a:rPr lang="en-ID" sz="1400" b="0" i="0" dirty="0">
                <a:effectLst/>
                <a:latin typeface="Poppins" panose="00000500000000000000" pitchFamily="2" charset="0"/>
                <a:cs typeface="Poppins" panose="00000500000000000000" pitchFamily="2" charset="0"/>
              </a:rPr>
              <a:t>, node, dan workflow yang </a:t>
            </a:r>
            <a:r>
              <a:rPr lang="en-ID" sz="1400" b="0" i="0" dirty="0" err="1">
                <a:effectLst/>
                <a:latin typeface="Poppins" panose="00000500000000000000" pitchFamily="2" charset="0"/>
                <a:cs typeface="Poppins" panose="00000500000000000000" pitchFamily="2" charset="0"/>
              </a:rPr>
              <a:t>dibuat</a:t>
            </a:r>
            <a:r>
              <a:rPr lang="en-ID" sz="1400" b="0" i="0" dirty="0">
                <a:effectLst/>
                <a:latin typeface="Poppins" panose="00000500000000000000" pitchFamily="2" charset="0"/>
                <a:cs typeface="Poppins" panose="00000500000000000000" pitchFamily="2" charset="0"/>
              </a:rPr>
              <a:t> oleh </a:t>
            </a:r>
            <a:r>
              <a:rPr lang="en-ID" sz="1400" b="0" i="0" dirty="0" err="1">
                <a:effectLst/>
                <a:latin typeface="Poppins" panose="00000500000000000000" pitchFamily="2" charset="0"/>
                <a:cs typeface="Poppins" panose="00000500000000000000" pitchFamily="2" charset="0"/>
              </a:rPr>
              <a:t>komunitas</a:t>
            </a:r>
            <a:r>
              <a:rPr lang="en-ID" sz="1400" b="0" i="0" dirty="0">
                <a:effectLst/>
                <a:latin typeface="Poppins" panose="00000500000000000000" pitchFamily="2" charset="0"/>
                <a:cs typeface="Poppins" panose="00000500000000000000" pitchFamily="2" charset="0"/>
              </a:rPr>
              <a:t> </a:t>
            </a:r>
            <a:r>
              <a:rPr lang="en-ID" sz="1400" b="0" i="0" dirty="0" err="1">
                <a:effectLst/>
                <a:latin typeface="Poppins" panose="00000500000000000000" pitchFamily="2" charset="0"/>
                <a:cs typeface="Poppins" panose="00000500000000000000" pitchFamily="2" charset="0"/>
              </a:rPr>
              <a:t>pengguna</a:t>
            </a:r>
            <a:r>
              <a:rPr lang="en-ID" sz="1400" b="0" i="0" dirty="0">
                <a:effectLst/>
                <a:latin typeface="Poppins" panose="00000500000000000000" pitchFamily="2" charset="0"/>
                <a:cs typeface="Poppins" panose="00000500000000000000" pitchFamily="2" charset="0"/>
              </a:rPr>
              <a:t> KNIME.</a:t>
            </a:r>
          </a:p>
          <a:p>
            <a:pPr marL="0" indent="0">
              <a:lnSpc>
                <a:spcPct val="130000"/>
              </a:lnSpc>
              <a:buNone/>
            </a:pPr>
            <a:r>
              <a:rPr lang="en-ID" sz="1400" b="0" i="0" dirty="0" err="1">
                <a:effectLst/>
                <a:latin typeface="Poppins" panose="00000500000000000000" pitchFamily="2" charset="0"/>
                <a:cs typeface="Poppins" panose="00000500000000000000" pitchFamily="2" charset="0"/>
              </a:rPr>
              <a:t>Dengan</a:t>
            </a:r>
            <a:r>
              <a:rPr lang="en-ID" sz="1400" b="0" i="0" dirty="0">
                <a:effectLst/>
                <a:latin typeface="Poppins" panose="00000500000000000000" pitchFamily="2" charset="0"/>
                <a:cs typeface="Poppins" panose="00000500000000000000" pitchFamily="2" charset="0"/>
              </a:rPr>
              <a:t> </a:t>
            </a:r>
            <a:r>
              <a:rPr lang="en-ID" sz="1400" b="0" i="0" dirty="0" err="1">
                <a:effectLst/>
                <a:latin typeface="Poppins" panose="00000500000000000000" pitchFamily="2" charset="0"/>
                <a:cs typeface="Poppins" panose="00000500000000000000" pitchFamily="2" charset="0"/>
              </a:rPr>
              <a:t>menggunakan</a:t>
            </a:r>
            <a:r>
              <a:rPr lang="en-ID" sz="1400" b="0" i="0" dirty="0">
                <a:effectLst/>
                <a:latin typeface="Poppins" panose="00000500000000000000" pitchFamily="2" charset="0"/>
                <a:cs typeface="Poppins" panose="00000500000000000000" pitchFamily="2" charset="0"/>
              </a:rPr>
              <a:t> KNIME Hub Research, Anda </a:t>
            </a:r>
            <a:r>
              <a:rPr lang="en-ID" sz="1400" b="0" i="0" dirty="0" err="1">
                <a:effectLst/>
                <a:latin typeface="Poppins" panose="00000500000000000000" pitchFamily="2" charset="0"/>
                <a:cs typeface="Poppins" panose="00000500000000000000" pitchFamily="2" charset="0"/>
              </a:rPr>
              <a:t>dapat</a:t>
            </a:r>
            <a:r>
              <a:rPr lang="en-ID" sz="1400" b="0" i="0" dirty="0">
                <a:effectLst/>
                <a:latin typeface="Poppins" panose="00000500000000000000" pitchFamily="2" charset="0"/>
                <a:cs typeface="Poppins" panose="00000500000000000000" pitchFamily="2" charset="0"/>
              </a:rPr>
              <a:t>:</a:t>
            </a:r>
          </a:p>
          <a:p>
            <a:pPr>
              <a:lnSpc>
                <a:spcPct val="130000"/>
              </a:lnSpc>
              <a:buFont typeface="+mj-lt"/>
              <a:buAutoNum type="arabicPeriod"/>
            </a:pPr>
            <a:r>
              <a:rPr lang="en-ID" sz="1400" b="0" i="0" dirty="0" err="1">
                <a:effectLst/>
                <a:latin typeface="Poppins" panose="00000500000000000000" pitchFamily="2" charset="0"/>
                <a:cs typeface="Poppins" panose="00000500000000000000" pitchFamily="2" charset="0"/>
              </a:rPr>
              <a:t>Mencari</a:t>
            </a:r>
            <a:r>
              <a:rPr lang="en-ID" sz="1400" b="0" i="0" dirty="0">
                <a:effectLst/>
                <a:latin typeface="Poppins" panose="00000500000000000000" pitchFamily="2" charset="0"/>
                <a:cs typeface="Poppins" panose="00000500000000000000" pitchFamily="2" charset="0"/>
              </a:rPr>
              <a:t> dan </a:t>
            </a:r>
            <a:r>
              <a:rPr lang="en-ID" sz="1400" b="0" i="0" dirty="0" err="1">
                <a:effectLst/>
                <a:latin typeface="Poppins" panose="00000500000000000000" pitchFamily="2" charset="0"/>
                <a:cs typeface="Poppins" panose="00000500000000000000" pitchFamily="2" charset="0"/>
              </a:rPr>
              <a:t>menemukan</a:t>
            </a:r>
            <a:r>
              <a:rPr lang="en-ID" sz="1400" b="0" i="0" dirty="0">
                <a:effectLst/>
                <a:latin typeface="Poppins" panose="00000500000000000000" pitchFamily="2" charset="0"/>
                <a:cs typeface="Poppins" panose="00000500000000000000" pitchFamily="2" charset="0"/>
              </a:rPr>
              <a:t> data </a:t>
            </a:r>
            <a:r>
              <a:rPr lang="en-ID" sz="1400" b="0" i="0" dirty="0" err="1">
                <a:effectLst/>
                <a:latin typeface="Poppins" panose="00000500000000000000" pitchFamily="2" charset="0"/>
                <a:cs typeface="Poppins" panose="00000500000000000000" pitchFamily="2" charset="0"/>
              </a:rPr>
              <a:t>penelitian</a:t>
            </a:r>
            <a:r>
              <a:rPr lang="en-ID" sz="1400" b="0" i="0" dirty="0">
                <a:effectLst/>
                <a:latin typeface="Poppins" panose="00000500000000000000" pitchFamily="2" charset="0"/>
                <a:cs typeface="Poppins" panose="00000500000000000000" pitchFamily="2" charset="0"/>
              </a:rPr>
              <a:t> yang </a:t>
            </a:r>
            <a:r>
              <a:rPr lang="en-ID" sz="1400" b="0" i="0" dirty="0" err="1">
                <a:effectLst/>
                <a:latin typeface="Poppins" panose="00000500000000000000" pitchFamily="2" charset="0"/>
                <a:cs typeface="Poppins" panose="00000500000000000000" pitchFamily="2" charset="0"/>
              </a:rPr>
              <a:t>sesuai</a:t>
            </a:r>
            <a:r>
              <a:rPr lang="en-ID" sz="1400" b="0" i="0" dirty="0">
                <a:effectLst/>
                <a:latin typeface="Poppins" panose="00000500000000000000" pitchFamily="2" charset="0"/>
                <a:cs typeface="Poppins" panose="00000500000000000000" pitchFamily="2" charset="0"/>
              </a:rPr>
              <a:t> </a:t>
            </a:r>
            <a:r>
              <a:rPr lang="en-ID" sz="1400" b="0" i="0" dirty="0" err="1">
                <a:effectLst/>
                <a:latin typeface="Poppins" panose="00000500000000000000" pitchFamily="2" charset="0"/>
                <a:cs typeface="Poppins" panose="00000500000000000000" pitchFamily="2" charset="0"/>
              </a:rPr>
              <a:t>dengan</a:t>
            </a:r>
            <a:r>
              <a:rPr lang="en-ID" sz="1400" b="0" i="0" dirty="0">
                <a:effectLst/>
                <a:latin typeface="Poppins" panose="00000500000000000000" pitchFamily="2" charset="0"/>
                <a:cs typeface="Poppins" panose="00000500000000000000" pitchFamily="2" charset="0"/>
              </a:rPr>
              <a:t> </a:t>
            </a:r>
            <a:r>
              <a:rPr lang="en-ID" sz="1400" b="0" i="0" dirty="0" err="1">
                <a:effectLst/>
                <a:latin typeface="Poppins" panose="00000500000000000000" pitchFamily="2" charset="0"/>
                <a:cs typeface="Poppins" panose="00000500000000000000" pitchFamily="2" charset="0"/>
              </a:rPr>
              <a:t>kebutuhan</a:t>
            </a:r>
            <a:r>
              <a:rPr lang="en-ID" sz="1400" b="0" i="0" dirty="0">
                <a:effectLst/>
                <a:latin typeface="Poppins" panose="00000500000000000000" pitchFamily="2" charset="0"/>
                <a:cs typeface="Poppins" panose="00000500000000000000" pitchFamily="2" charset="0"/>
              </a:rPr>
              <a:t> Anda</a:t>
            </a:r>
          </a:p>
          <a:p>
            <a:pPr>
              <a:lnSpc>
                <a:spcPct val="130000"/>
              </a:lnSpc>
              <a:buFont typeface="+mj-lt"/>
              <a:buAutoNum type="arabicPeriod"/>
            </a:pPr>
            <a:r>
              <a:rPr lang="en-ID" sz="1400" b="0" i="0" dirty="0" err="1">
                <a:effectLst/>
                <a:latin typeface="Poppins" panose="00000500000000000000" pitchFamily="2" charset="0"/>
                <a:cs typeface="Poppins" panose="00000500000000000000" pitchFamily="2" charset="0"/>
              </a:rPr>
              <a:t>Mengimpor</a:t>
            </a:r>
            <a:r>
              <a:rPr lang="en-ID" sz="1400" b="0" i="0" dirty="0">
                <a:effectLst/>
                <a:latin typeface="Poppins" panose="00000500000000000000" pitchFamily="2" charset="0"/>
                <a:cs typeface="Poppins" panose="00000500000000000000" pitchFamily="2" charset="0"/>
              </a:rPr>
              <a:t> data </a:t>
            </a:r>
            <a:r>
              <a:rPr lang="en-ID" sz="1400" b="0" i="0" dirty="0" err="1">
                <a:effectLst/>
                <a:latin typeface="Poppins" panose="00000500000000000000" pitchFamily="2" charset="0"/>
                <a:cs typeface="Poppins" panose="00000500000000000000" pitchFamily="2" charset="0"/>
              </a:rPr>
              <a:t>penelitian</a:t>
            </a:r>
            <a:r>
              <a:rPr lang="en-ID" sz="1400" b="0" i="0" dirty="0">
                <a:effectLst/>
                <a:latin typeface="Poppins" panose="00000500000000000000" pitchFamily="2" charset="0"/>
                <a:cs typeface="Poppins" panose="00000500000000000000" pitchFamily="2" charset="0"/>
              </a:rPr>
              <a:t> </a:t>
            </a:r>
            <a:r>
              <a:rPr lang="en-ID" sz="1400" b="0" i="0" dirty="0" err="1">
                <a:effectLst/>
                <a:latin typeface="Poppins" panose="00000500000000000000" pitchFamily="2" charset="0"/>
                <a:cs typeface="Poppins" panose="00000500000000000000" pitchFamily="2" charset="0"/>
              </a:rPr>
              <a:t>ke</a:t>
            </a:r>
            <a:r>
              <a:rPr lang="en-ID" sz="1400" b="0" i="0" dirty="0">
                <a:effectLst/>
                <a:latin typeface="Poppins" panose="00000500000000000000" pitchFamily="2" charset="0"/>
                <a:cs typeface="Poppins" panose="00000500000000000000" pitchFamily="2" charset="0"/>
              </a:rPr>
              <a:t> KNIME </a:t>
            </a:r>
            <a:r>
              <a:rPr lang="en-ID" sz="1400" b="0" i="0" dirty="0" err="1">
                <a:effectLst/>
                <a:latin typeface="Poppins" panose="00000500000000000000" pitchFamily="2" charset="0"/>
                <a:cs typeface="Poppins" panose="00000500000000000000" pitchFamily="2" charset="0"/>
              </a:rPr>
              <a:t>untuk</a:t>
            </a:r>
            <a:r>
              <a:rPr lang="en-ID" sz="1400" b="0" i="0" dirty="0">
                <a:effectLst/>
                <a:latin typeface="Poppins" panose="00000500000000000000" pitchFamily="2" charset="0"/>
                <a:cs typeface="Poppins" panose="00000500000000000000" pitchFamily="2" charset="0"/>
              </a:rPr>
              <a:t> </a:t>
            </a:r>
            <a:r>
              <a:rPr lang="en-ID" sz="1400" b="0" i="0" dirty="0" err="1">
                <a:effectLst/>
                <a:latin typeface="Poppins" panose="00000500000000000000" pitchFamily="2" charset="0"/>
                <a:cs typeface="Poppins" panose="00000500000000000000" pitchFamily="2" charset="0"/>
              </a:rPr>
              <a:t>digunakan</a:t>
            </a:r>
            <a:r>
              <a:rPr lang="en-ID" sz="1400" b="0" i="0" dirty="0">
                <a:effectLst/>
                <a:latin typeface="Poppins" panose="00000500000000000000" pitchFamily="2" charset="0"/>
                <a:cs typeface="Poppins" panose="00000500000000000000" pitchFamily="2" charset="0"/>
              </a:rPr>
              <a:t> </a:t>
            </a:r>
            <a:r>
              <a:rPr lang="en-ID" sz="1400" b="0" i="0" dirty="0" err="1">
                <a:effectLst/>
                <a:latin typeface="Poppins" panose="00000500000000000000" pitchFamily="2" charset="0"/>
                <a:cs typeface="Poppins" panose="00000500000000000000" pitchFamily="2" charset="0"/>
              </a:rPr>
              <a:t>dalam</a:t>
            </a:r>
            <a:r>
              <a:rPr lang="en-ID" sz="1400" b="0" i="0" dirty="0">
                <a:effectLst/>
                <a:latin typeface="Poppins" panose="00000500000000000000" pitchFamily="2" charset="0"/>
                <a:cs typeface="Poppins" panose="00000500000000000000" pitchFamily="2" charset="0"/>
              </a:rPr>
              <a:t> workflow KNIME Anda</a:t>
            </a:r>
          </a:p>
          <a:p>
            <a:pPr>
              <a:lnSpc>
                <a:spcPct val="130000"/>
              </a:lnSpc>
              <a:buFont typeface="+mj-lt"/>
              <a:buAutoNum type="arabicPeriod"/>
            </a:pPr>
            <a:r>
              <a:rPr lang="en-ID" sz="1400" b="0" i="0" dirty="0" err="1">
                <a:effectLst/>
                <a:latin typeface="Poppins" panose="00000500000000000000" pitchFamily="2" charset="0"/>
                <a:cs typeface="Poppins" panose="00000500000000000000" pitchFamily="2" charset="0"/>
              </a:rPr>
              <a:t>Mengakses</a:t>
            </a:r>
            <a:r>
              <a:rPr lang="en-ID" sz="1400" b="0" i="0" dirty="0">
                <a:effectLst/>
                <a:latin typeface="Poppins" panose="00000500000000000000" pitchFamily="2" charset="0"/>
                <a:cs typeface="Poppins" panose="00000500000000000000" pitchFamily="2" charset="0"/>
              </a:rPr>
              <a:t> </a:t>
            </a:r>
            <a:r>
              <a:rPr lang="en-ID" sz="1400" b="0" i="0" dirty="0" err="1">
                <a:effectLst/>
                <a:latin typeface="Poppins" panose="00000500000000000000" pitchFamily="2" charset="0"/>
                <a:cs typeface="Poppins" panose="00000500000000000000" pitchFamily="2" charset="0"/>
              </a:rPr>
              <a:t>dokumentasi</a:t>
            </a:r>
            <a:r>
              <a:rPr lang="en-ID" sz="1400" b="0" i="0" dirty="0">
                <a:effectLst/>
                <a:latin typeface="Poppins" panose="00000500000000000000" pitchFamily="2" charset="0"/>
                <a:cs typeface="Poppins" panose="00000500000000000000" pitchFamily="2" charset="0"/>
              </a:rPr>
              <a:t> dan </a:t>
            </a:r>
            <a:r>
              <a:rPr lang="en-ID" sz="1400" b="0" i="0" dirty="0" err="1">
                <a:effectLst/>
                <a:latin typeface="Poppins" panose="00000500000000000000" pitchFamily="2" charset="0"/>
                <a:cs typeface="Poppins" panose="00000500000000000000" pitchFamily="2" charset="0"/>
              </a:rPr>
              <a:t>informasi</a:t>
            </a:r>
            <a:r>
              <a:rPr lang="en-ID" sz="1400" b="0" i="0" dirty="0">
                <a:effectLst/>
                <a:latin typeface="Poppins" panose="00000500000000000000" pitchFamily="2" charset="0"/>
                <a:cs typeface="Poppins" panose="00000500000000000000" pitchFamily="2" charset="0"/>
              </a:rPr>
              <a:t> </a:t>
            </a:r>
            <a:r>
              <a:rPr lang="en-ID" sz="1400" b="0" i="0" dirty="0" err="1">
                <a:effectLst/>
                <a:latin typeface="Poppins" panose="00000500000000000000" pitchFamily="2" charset="0"/>
                <a:cs typeface="Poppins" panose="00000500000000000000" pitchFamily="2" charset="0"/>
              </a:rPr>
              <a:t>tambahan</a:t>
            </a:r>
            <a:r>
              <a:rPr lang="en-ID" sz="1400" b="0" i="0" dirty="0">
                <a:effectLst/>
                <a:latin typeface="Poppins" panose="00000500000000000000" pitchFamily="2" charset="0"/>
                <a:cs typeface="Poppins" panose="00000500000000000000" pitchFamily="2" charset="0"/>
              </a:rPr>
              <a:t> </a:t>
            </a:r>
            <a:r>
              <a:rPr lang="en-ID" sz="1400" b="0" i="0" dirty="0" err="1">
                <a:effectLst/>
                <a:latin typeface="Poppins" panose="00000500000000000000" pitchFamily="2" charset="0"/>
                <a:cs typeface="Poppins" panose="00000500000000000000" pitchFamily="2" charset="0"/>
              </a:rPr>
              <a:t>tentang</a:t>
            </a:r>
            <a:r>
              <a:rPr lang="en-ID" sz="1400" b="0" i="0" dirty="0">
                <a:effectLst/>
                <a:latin typeface="Poppins" panose="00000500000000000000" pitchFamily="2" charset="0"/>
                <a:cs typeface="Poppins" panose="00000500000000000000" pitchFamily="2" charset="0"/>
              </a:rPr>
              <a:t> data </a:t>
            </a:r>
            <a:r>
              <a:rPr lang="en-ID" sz="1400" b="0" i="0" dirty="0" err="1">
                <a:effectLst/>
                <a:latin typeface="Poppins" panose="00000500000000000000" pitchFamily="2" charset="0"/>
                <a:cs typeface="Poppins" panose="00000500000000000000" pitchFamily="2" charset="0"/>
              </a:rPr>
              <a:t>penelitian</a:t>
            </a:r>
            <a:r>
              <a:rPr lang="en-ID" sz="1400" b="0" i="0" dirty="0">
                <a:effectLst/>
                <a:latin typeface="Poppins" panose="00000500000000000000" pitchFamily="2" charset="0"/>
                <a:cs typeface="Poppins" panose="00000500000000000000" pitchFamily="2" charset="0"/>
              </a:rPr>
              <a:t> yang </a:t>
            </a:r>
            <a:r>
              <a:rPr lang="en-ID" sz="1400" b="0" i="0" dirty="0" err="1">
                <a:effectLst/>
                <a:latin typeface="Poppins" panose="00000500000000000000" pitchFamily="2" charset="0"/>
                <a:cs typeface="Poppins" panose="00000500000000000000" pitchFamily="2" charset="0"/>
              </a:rPr>
              <a:t>tersedia</a:t>
            </a:r>
            <a:r>
              <a:rPr lang="en-ID" sz="1400" b="0" i="0" dirty="0">
                <a:effectLst/>
                <a:latin typeface="Poppins" panose="00000500000000000000" pitchFamily="2" charset="0"/>
                <a:cs typeface="Poppins" panose="00000500000000000000" pitchFamily="2" charset="0"/>
              </a:rPr>
              <a:t> di KNIME Hub</a:t>
            </a:r>
          </a:p>
          <a:p>
            <a:pPr>
              <a:lnSpc>
                <a:spcPct val="130000"/>
              </a:lnSpc>
              <a:buFont typeface="+mj-lt"/>
              <a:buAutoNum type="arabicPeriod"/>
            </a:pPr>
            <a:r>
              <a:rPr lang="en-ID" sz="1400" b="0" i="0" dirty="0" err="1">
                <a:effectLst/>
                <a:latin typeface="Poppins" panose="00000500000000000000" pitchFamily="2" charset="0"/>
                <a:cs typeface="Poppins" panose="00000500000000000000" pitchFamily="2" charset="0"/>
              </a:rPr>
              <a:t>Mengelola</a:t>
            </a:r>
            <a:r>
              <a:rPr lang="en-ID" sz="1400" b="0" i="0" dirty="0">
                <a:effectLst/>
                <a:latin typeface="Poppins" panose="00000500000000000000" pitchFamily="2" charset="0"/>
                <a:cs typeface="Poppins" panose="00000500000000000000" pitchFamily="2" charset="0"/>
              </a:rPr>
              <a:t> dan </a:t>
            </a:r>
            <a:r>
              <a:rPr lang="en-ID" sz="1400" b="0" i="0" dirty="0" err="1">
                <a:effectLst/>
                <a:latin typeface="Poppins" panose="00000500000000000000" pitchFamily="2" charset="0"/>
                <a:cs typeface="Poppins" panose="00000500000000000000" pitchFamily="2" charset="0"/>
              </a:rPr>
              <a:t>mengelola</a:t>
            </a:r>
            <a:r>
              <a:rPr lang="en-ID" sz="1400" b="0" i="0" dirty="0">
                <a:effectLst/>
                <a:latin typeface="Poppins" panose="00000500000000000000" pitchFamily="2" charset="0"/>
                <a:cs typeface="Poppins" panose="00000500000000000000" pitchFamily="2" charset="0"/>
              </a:rPr>
              <a:t> data </a:t>
            </a:r>
            <a:r>
              <a:rPr lang="en-ID" sz="1400" b="0" i="0" dirty="0" err="1">
                <a:effectLst/>
                <a:latin typeface="Poppins" panose="00000500000000000000" pitchFamily="2" charset="0"/>
                <a:cs typeface="Poppins" panose="00000500000000000000" pitchFamily="2" charset="0"/>
              </a:rPr>
              <a:t>penelitian</a:t>
            </a:r>
            <a:r>
              <a:rPr lang="en-ID" sz="1400" b="0" i="0" dirty="0">
                <a:effectLst/>
                <a:latin typeface="Poppins" panose="00000500000000000000" pitchFamily="2" charset="0"/>
                <a:cs typeface="Poppins" panose="00000500000000000000" pitchFamily="2" charset="0"/>
              </a:rPr>
              <a:t> yang </a:t>
            </a:r>
            <a:r>
              <a:rPr lang="en-ID" sz="1400" b="0" i="0" dirty="0" err="1">
                <a:effectLst/>
                <a:latin typeface="Poppins" panose="00000500000000000000" pitchFamily="2" charset="0"/>
                <a:cs typeface="Poppins" panose="00000500000000000000" pitchFamily="2" charset="0"/>
              </a:rPr>
              <a:t>tersimpan</a:t>
            </a:r>
            <a:r>
              <a:rPr lang="en-ID" sz="1400" b="0" i="0" dirty="0">
                <a:effectLst/>
                <a:latin typeface="Poppins" panose="00000500000000000000" pitchFamily="2" charset="0"/>
                <a:cs typeface="Poppins" panose="00000500000000000000" pitchFamily="2" charset="0"/>
              </a:rPr>
              <a:t> di KNIME Hub</a:t>
            </a:r>
          </a:p>
        </p:txBody>
      </p:sp>
      <p:pic>
        <p:nvPicPr>
          <p:cNvPr id="6" name="Picture 5">
            <a:extLst>
              <a:ext uri="{FF2B5EF4-FFF2-40B4-BE49-F238E27FC236}">
                <a16:creationId xmlns:a16="http://schemas.microsoft.com/office/drawing/2014/main" id="{0CD8EBF6-3593-7B47-148F-B629F65877DC}"/>
              </a:ext>
            </a:extLst>
          </p:cNvPr>
          <p:cNvPicPr>
            <a:picLocks noChangeAspect="1"/>
          </p:cNvPicPr>
          <p:nvPr/>
        </p:nvPicPr>
        <p:blipFill>
          <a:blip r:embed="rId2"/>
          <a:stretch>
            <a:fillRect/>
          </a:stretch>
        </p:blipFill>
        <p:spPr>
          <a:xfrm>
            <a:off x="5911532" y="3603837"/>
            <a:ext cx="5150277" cy="1475079"/>
          </a:xfrm>
          <a:prstGeom prst="rect">
            <a:avLst/>
          </a:prstGeom>
        </p:spPr>
      </p:pic>
      <p:sp>
        <p:nvSpPr>
          <p:cNvPr id="17" name="Rectangle 1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65459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8" name="Rectangle 27">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810848-E9F2-9044-8236-FA8AAB7B03CD}"/>
              </a:ext>
            </a:extLst>
          </p:cNvPr>
          <p:cNvSpPr>
            <a:spLocks noGrp="1"/>
          </p:cNvSpPr>
          <p:nvPr>
            <p:ph type="title"/>
          </p:nvPr>
        </p:nvSpPr>
        <p:spPr>
          <a:xfrm>
            <a:off x="1289304" y="416947"/>
            <a:ext cx="9849751" cy="1349671"/>
          </a:xfrm>
        </p:spPr>
        <p:txBody>
          <a:bodyPr anchor="b">
            <a:normAutofit/>
          </a:bodyPr>
          <a:lstStyle/>
          <a:p>
            <a:r>
              <a:rPr lang="en-US" sz="5400" dirty="0">
                <a:latin typeface="Aharoni" panose="02010803020104030203" pitchFamily="2" charset="-79"/>
                <a:cs typeface="Aharoni" panose="02010803020104030203" pitchFamily="2" charset="-79"/>
              </a:rPr>
              <a:t>EXPLANATION</a:t>
            </a:r>
            <a:endParaRPr lang="en-ID" sz="5400" dirty="0">
              <a:latin typeface="Aharoni" panose="02010803020104030203" pitchFamily="2" charset="-79"/>
              <a:cs typeface="Aharoni" panose="02010803020104030203" pitchFamily="2" charset="-79"/>
            </a:endParaRPr>
          </a:p>
        </p:txBody>
      </p:sp>
      <p:sp>
        <p:nvSpPr>
          <p:cNvPr id="3" name="Content Placeholder 2">
            <a:extLst>
              <a:ext uri="{FF2B5EF4-FFF2-40B4-BE49-F238E27FC236}">
                <a16:creationId xmlns:a16="http://schemas.microsoft.com/office/drawing/2014/main" id="{EB803F4D-8992-4818-A8C3-9EF07F3423DE}"/>
              </a:ext>
            </a:extLst>
          </p:cNvPr>
          <p:cNvSpPr>
            <a:spLocks noGrp="1"/>
          </p:cNvSpPr>
          <p:nvPr>
            <p:ph idx="1"/>
          </p:nvPr>
        </p:nvSpPr>
        <p:spPr>
          <a:xfrm>
            <a:off x="2654266" y="2559310"/>
            <a:ext cx="5637013" cy="3032168"/>
          </a:xfrm>
        </p:spPr>
        <p:txBody>
          <a:bodyPr anchor="ctr">
            <a:noAutofit/>
          </a:bodyPr>
          <a:lstStyle/>
          <a:p>
            <a:pPr marL="0" indent="0">
              <a:buNone/>
            </a:pPr>
            <a:endParaRPr lang="en-US" sz="1800" dirty="0"/>
          </a:p>
          <a:p>
            <a:r>
              <a:rPr lang="en-US" sz="1800" dirty="0"/>
              <a:t>Not configured: Node </a:t>
            </a:r>
            <a:r>
              <a:rPr lang="en-US" sz="1800" dirty="0" err="1"/>
              <a:t>belum</a:t>
            </a:r>
            <a:r>
              <a:rPr lang="en-US" sz="1800" dirty="0"/>
              <a:t> </a:t>
            </a:r>
            <a:r>
              <a:rPr lang="en-US" sz="1800" dirty="0" err="1"/>
              <a:t>terkonfigurasi</a:t>
            </a:r>
            <a:r>
              <a:rPr lang="en-US" sz="1800" dirty="0"/>
              <a:t> dan </a:t>
            </a:r>
            <a:r>
              <a:rPr lang="en-US" sz="1800" dirty="0" err="1"/>
              <a:t>belum</a:t>
            </a:r>
            <a:r>
              <a:rPr lang="en-US" sz="1800" dirty="0"/>
              <a:t> </a:t>
            </a:r>
            <a:r>
              <a:rPr lang="en-US" sz="1800" dirty="0" err="1"/>
              <a:t>bida</a:t>
            </a:r>
            <a:r>
              <a:rPr lang="en-US" sz="1800" dirty="0"/>
              <a:t> di executed </a:t>
            </a:r>
            <a:r>
              <a:rPr lang="en-US" sz="1800" dirty="0" err="1"/>
              <a:t>atau</a:t>
            </a:r>
            <a:r>
              <a:rPr lang="en-US" sz="1800" dirty="0"/>
              <a:t> </a:t>
            </a:r>
            <a:r>
              <a:rPr lang="en-US" sz="1800" dirty="0" err="1"/>
              <a:t>dijalankan</a:t>
            </a:r>
            <a:r>
              <a:rPr lang="en-US" sz="1800" dirty="0"/>
              <a:t>.</a:t>
            </a:r>
          </a:p>
          <a:p>
            <a:pPr marL="0" indent="0">
              <a:buNone/>
            </a:pPr>
            <a:endParaRPr lang="en-US" sz="1800" dirty="0"/>
          </a:p>
          <a:p>
            <a:r>
              <a:rPr lang="en-US" sz="1800" dirty="0"/>
              <a:t>Configured: Node </a:t>
            </a:r>
            <a:r>
              <a:rPr lang="en-US" sz="1800" dirty="0" err="1"/>
              <a:t>sudah</a:t>
            </a:r>
            <a:r>
              <a:rPr lang="en-US" sz="1800" dirty="0"/>
              <a:t> </a:t>
            </a:r>
            <a:r>
              <a:rPr lang="en-US" sz="1800" dirty="0" err="1"/>
              <a:t>sukses</a:t>
            </a:r>
            <a:r>
              <a:rPr lang="en-US" sz="1800" dirty="0"/>
              <a:t> </a:t>
            </a:r>
            <a:r>
              <a:rPr lang="en-US" sz="1800" dirty="0" err="1"/>
              <a:t>dikonfigurasi</a:t>
            </a:r>
            <a:r>
              <a:rPr lang="en-US" sz="1800" dirty="0"/>
              <a:t> </a:t>
            </a:r>
            <a:r>
              <a:rPr lang="en-US" sz="1800" dirty="0" err="1"/>
              <a:t>namun</a:t>
            </a:r>
            <a:r>
              <a:rPr lang="en-US" sz="1800" dirty="0"/>
              <a:t> </a:t>
            </a:r>
            <a:r>
              <a:rPr lang="en-US" sz="1800" dirty="0" err="1"/>
              <a:t>belum</a:t>
            </a:r>
            <a:r>
              <a:rPr lang="en-US" sz="1800" dirty="0"/>
              <a:t> </a:t>
            </a:r>
            <a:r>
              <a:rPr lang="en-US" sz="1800" dirty="0" err="1"/>
              <a:t>dijalan</a:t>
            </a:r>
            <a:r>
              <a:rPr lang="en-US" sz="1800" dirty="0"/>
              <a:t> </a:t>
            </a:r>
            <a:r>
              <a:rPr lang="en-US" sz="1800" dirty="0" err="1"/>
              <a:t>kan</a:t>
            </a:r>
            <a:r>
              <a:rPr lang="en-US" sz="1800" dirty="0"/>
              <a:t> </a:t>
            </a:r>
            <a:r>
              <a:rPr lang="en-US" sz="1800" dirty="0" err="1"/>
              <a:t>atau</a:t>
            </a:r>
            <a:r>
              <a:rPr lang="en-US" sz="1800" dirty="0"/>
              <a:t> </a:t>
            </a:r>
            <a:r>
              <a:rPr lang="en-US" sz="1800" dirty="0" err="1"/>
              <a:t>belum</a:t>
            </a:r>
            <a:r>
              <a:rPr lang="en-US" sz="1800" dirty="0"/>
              <a:t> di executed.</a:t>
            </a:r>
          </a:p>
          <a:p>
            <a:pPr marL="0" indent="0">
              <a:buNone/>
            </a:pPr>
            <a:endParaRPr lang="en-US" sz="1800" dirty="0"/>
          </a:p>
          <a:p>
            <a:r>
              <a:rPr lang="en-US" sz="1800" dirty="0"/>
              <a:t>Executed: Node </a:t>
            </a:r>
            <a:r>
              <a:rPr lang="en-US" sz="1800" dirty="0" err="1"/>
              <a:t>sudah</a:t>
            </a:r>
            <a:r>
              <a:rPr lang="en-US" sz="1800" dirty="0"/>
              <a:t> </a:t>
            </a:r>
            <a:r>
              <a:rPr lang="en-US" sz="1800" dirty="0" err="1"/>
              <a:t>sukses</a:t>
            </a:r>
            <a:r>
              <a:rPr lang="en-US" sz="1800" dirty="0"/>
              <a:t> </a:t>
            </a:r>
            <a:r>
              <a:rPr lang="en-US" sz="1800" dirty="0" err="1"/>
              <a:t>dijalankan</a:t>
            </a:r>
            <a:r>
              <a:rPr lang="en-US" sz="1800" dirty="0"/>
              <a:t> dan </a:t>
            </a:r>
            <a:r>
              <a:rPr lang="en-US" sz="1800" dirty="0" err="1"/>
              <a:t>siap</a:t>
            </a:r>
            <a:r>
              <a:rPr lang="en-US" sz="1800" dirty="0"/>
              <a:t> </a:t>
            </a:r>
            <a:r>
              <a:rPr lang="en-US" sz="1800" dirty="0" err="1"/>
              <a:t>untuk</a:t>
            </a:r>
            <a:r>
              <a:rPr lang="en-US" sz="1800" dirty="0"/>
              <a:t> </a:t>
            </a:r>
            <a:r>
              <a:rPr lang="en-US" sz="1800" dirty="0" err="1"/>
              <a:t>menampilkan</a:t>
            </a:r>
            <a:r>
              <a:rPr lang="en-US" sz="1800" dirty="0"/>
              <a:t> </a:t>
            </a:r>
            <a:r>
              <a:rPr lang="en-US" sz="1800" dirty="0" err="1"/>
              <a:t>hasil</a:t>
            </a:r>
            <a:r>
              <a:rPr lang="en-US" sz="1800" dirty="0"/>
              <a:t> </a:t>
            </a:r>
            <a:r>
              <a:rPr lang="en-US" sz="1800" dirty="0" err="1"/>
              <a:t>analisanya</a:t>
            </a:r>
            <a:r>
              <a:rPr lang="en-US" sz="1800" dirty="0"/>
              <a:t>.</a:t>
            </a:r>
            <a:endParaRPr lang="en-ID" sz="1800" dirty="0"/>
          </a:p>
        </p:txBody>
      </p:sp>
      <p:pic>
        <p:nvPicPr>
          <p:cNvPr id="5" name="Picture 4">
            <a:extLst>
              <a:ext uri="{FF2B5EF4-FFF2-40B4-BE49-F238E27FC236}">
                <a16:creationId xmlns:a16="http://schemas.microsoft.com/office/drawing/2014/main" id="{38A176D7-7A3B-0392-BEDD-FB0386DC84A9}"/>
              </a:ext>
            </a:extLst>
          </p:cNvPr>
          <p:cNvPicPr>
            <a:picLocks noChangeAspect="1"/>
          </p:cNvPicPr>
          <p:nvPr/>
        </p:nvPicPr>
        <p:blipFill>
          <a:blip r:embed="rId2"/>
          <a:stretch>
            <a:fillRect/>
          </a:stretch>
        </p:blipFill>
        <p:spPr>
          <a:xfrm>
            <a:off x="1266962" y="4075570"/>
            <a:ext cx="1295611" cy="394316"/>
          </a:xfrm>
          <a:prstGeom prst="rect">
            <a:avLst/>
          </a:prstGeom>
        </p:spPr>
      </p:pic>
      <p:sp>
        <p:nvSpPr>
          <p:cNvPr id="9" name="TextBox 8">
            <a:extLst>
              <a:ext uri="{FF2B5EF4-FFF2-40B4-BE49-F238E27FC236}">
                <a16:creationId xmlns:a16="http://schemas.microsoft.com/office/drawing/2014/main" id="{D27EB0E6-BBB0-3763-6510-60A81D772335}"/>
              </a:ext>
            </a:extLst>
          </p:cNvPr>
          <p:cNvSpPr txBox="1"/>
          <p:nvPr/>
        </p:nvSpPr>
        <p:spPr>
          <a:xfrm>
            <a:off x="1289304" y="2052871"/>
            <a:ext cx="4470245" cy="369332"/>
          </a:xfrm>
          <a:prstGeom prst="rect">
            <a:avLst/>
          </a:prstGeom>
          <a:noFill/>
        </p:spPr>
        <p:txBody>
          <a:bodyPr wrap="square" rtlCol="0">
            <a:spAutoFit/>
          </a:bodyPr>
          <a:lstStyle/>
          <a:p>
            <a:r>
              <a:rPr lang="en-US" dirty="0" err="1"/>
              <a:t>Memahami</a:t>
            </a:r>
            <a:r>
              <a:rPr lang="en-US" dirty="0"/>
              <a:t> system </a:t>
            </a:r>
            <a:r>
              <a:rPr lang="en-US" dirty="0" err="1"/>
              <a:t>lampu</a:t>
            </a:r>
            <a:r>
              <a:rPr lang="en-US" dirty="0"/>
              <a:t> </a:t>
            </a:r>
            <a:r>
              <a:rPr lang="en-US" dirty="0" err="1"/>
              <a:t>merah</a:t>
            </a:r>
            <a:r>
              <a:rPr lang="en-US" dirty="0"/>
              <a:t> pada node :</a:t>
            </a:r>
            <a:endParaRPr lang="en-ID" dirty="0"/>
          </a:p>
        </p:txBody>
      </p:sp>
      <p:pic>
        <p:nvPicPr>
          <p:cNvPr id="22" name="Picture 21">
            <a:extLst>
              <a:ext uri="{FF2B5EF4-FFF2-40B4-BE49-F238E27FC236}">
                <a16:creationId xmlns:a16="http://schemas.microsoft.com/office/drawing/2014/main" id="{BDC6F0E8-AE29-4339-EF26-45317761B524}"/>
              </a:ext>
            </a:extLst>
          </p:cNvPr>
          <p:cNvPicPr>
            <a:picLocks noChangeAspect="1"/>
          </p:cNvPicPr>
          <p:nvPr/>
        </p:nvPicPr>
        <p:blipFill>
          <a:blip r:embed="rId3"/>
          <a:stretch>
            <a:fillRect/>
          </a:stretch>
        </p:blipFill>
        <p:spPr>
          <a:xfrm>
            <a:off x="1432648" y="3094121"/>
            <a:ext cx="950446" cy="409995"/>
          </a:xfrm>
          <a:prstGeom prst="rect">
            <a:avLst/>
          </a:prstGeom>
        </p:spPr>
      </p:pic>
      <p:pic>
        <p:nvPicPr>
          <p:cNvPr id="24" name="Picture 23">
            <a:extLst>
              <a:ext uri="{FF2B5EF4-FFF2-40B4-BE49-F238E27FC236}">
                <a16:creationId xmlns:a16="http://schemas.microsoft.com/office/drawing/2014/main" id="{E771D51C-0052-852B-246C-B95F0024F2AC}"/>
              </a:ext>
            </a:extLst>
          </p:cNvPr>
          <p:cNvPicPr>
            <a:picLocks noChangeAspect="1"/>
          </p:cNvPicPr>
          <p:nvPr/>
        </p:nvPicPr>
        <p:blipFill rotWithShape="1">
          <a:blip r:embed="rId4"/>
          <a:srcRect r="12606"/>
          <a:stretch/>
        </p:blipFill>
        <p:spPr>
          <a:xfrm>
            <a:off x="1060082" y="5068410"/>
            <a:ext cx="1493303" cy="394316"/>
          </a:xfrm>
          <a:prstGeom prst="rect">
            <a:avLst/>
          </a:prstGeom>
        </p:spPr>
      </p:pic>
    </p:spTree>
    <p:extLst>
      <p:ext uri="{BB962C8B-B14F-4D97-AF65-F5344CB8AC3E}">
        <p14:creationId xmlns:p14="http://schemas.microsoft.com/office/powerpoint/2010/main" val="775363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9">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1" name="Straight Connector 10">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Rectangle 11">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Rectangle 13">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7C2A19-6441-6B43-EA3F-B1C15E9B4C03}"/>
              </a:ext>
            </a:extLst>
          </p:cNvPr>
          <p:cNvSpPr>
            <a:spLocks noGrp="1"/>
          </p:cNvSpPr>
          <p:nvPr>
            <p:ph type="title"/>
          </p:nvPr>
        </p:nvSpPr>
        <p:spPr>
          <a:xfrm>
            <a:off x="1524000" y="1584683"/>
            <a:ext cx="9144000" cy="2551829"/>
          </a:xfrm>
        </p:spPr>
        <p:txBody>
          <a:bodyPr vert="horz" lIns="91440" tIns="45720" rIns="91440" bIns="45720" rtlCol="0" anchor="ctr">
            <a:normAutofit/>
          </a:bodyPr>
          <a:lstStyle/>
          <a:p>
            <a:pPr algn="ctr"/>
            <a:r>
              <a:rPr lang="en-US" sz="6600" kern="1200" dirty="0">
                <a:solidFill>
                  <a:schemeClr val="tx1"/>
                </a:solidFill>
                <a:latin typeface="Aharoni" panose="02010803020104030203" pitchFamily="2" charset="-79"/>
                <a:cs typeface="Aharoni" panose="02010803020104030203" pitchFamily="2" charset="-79"/>
              </a:rPr>
              <a:t>BASIC</a:t>
            </a:r>
            <a:br>
              <a:rPr lang="en-US" sz="6600" kern="1200" dirty="0">
                <a:solidFill>
                  <a:schemeClr val="tx1"/>
                </a:solidFill>
                <a:latin typeface="Aharoni" panose="02010803020104030203" pitchFamily="2" charset="-79"/>
                <a:cs typeface="Aharoni" panose="02010803020104030203" pitchFamily="2" charset="-79"/>
              </a:rPr>
            </a:br>
            <a:r>
              <a:rPr lang="en-US" sz="3300" kern="1200" dirty="0">
                <a:solidFill>
                  <a:schemeClr val="tx1"/>
                </a:solidFill>
                <a:latin typeface="Aharoni" panose="02010803020104030203" pitchFamily="2" charset="-79"/>
                <a:cs typeface="Aharoni" panose="02010803020104030203" pitchFamily="2" charset="-79"/>
              </a:rPr>
              <a:t>Read the Data using </a:t>
            </a:r>
            <a:r>
              <a:rPr lang="en-US" sz="3300" kern="1200" dirty="0" err="1">
                <a:solidFill>
                  <a:schemeClr val="tx1"/>
                </a:solidFill>
                <a:latin typeface="Aharoni" panose="02010803020104030203" pitchFamily="2" charset="-79"/>
                <a:cs typeface="Aharoni" panose="02010803020104030203" pitchFamily="2" charset="-79"/>
              </a:rPr>
              <a:t>Knime</a:t>
            </a:r>
            <a:endParaRPr lang="en-US" sz="3300" kern="1200" dirty="0">
              <a:solidFill>
                <a:schemeClr val="tx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093384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5" name="Rectangle 24">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BD09C9A-575D-26AE-FFB5-22A7676B4EF7}"/>
              </a:ext>
            </a:extLst>
          </p:cNvPr>
          <p:cNvSpPr>
            <a:spLocks noGrp="1"/>
          </p:cNvSpPr>
          <p:nvPr>
            <p:ph idx="1"/>
          </p:nvPr>
        </p:nvSpPr>
        <p:spPr>
          <a:xfrm>
            <a:off x="793660" y="2599509"/>
            <a:ext cx="10143668" cy="3435531"/>
          </a:xfrm>
        </p:spPr>
        <p:txBody>
          <a:bodyPr anchor="ctr">
            <a:normAutofit/>
          </a:bodyPr>
          <a:lstStyle/>
          <a:p>
            <a:pPr marL="0" indent="0">
              <a:buNone/>
            </a:pPr>
            <a:r>
              <a:rPr lang="en-US" sz="2400" dirty="0">
                <a:latin typeface="Poppins" panose="00000500000000000000" pitchFamily="2" charset="0"/>
                <a:cs typeface="Poppins" panose="00000500000000000000" pitchFamily="2" charset="0"/>
              </a:rPr>
              <a:t>DOWNLOAD THE DATASET FILE AT THE LINK BELOW</a:t>
            </a:r>
          </a:p>
          <a:p>
            <a:pPr marL="0" indent="0">
              <a:buNone/>
            </a:pPr>
            <a:r>
              <a:rPr lang="en-US" sz="2400" b="1" dirty="0">
                <a:latin typeface="Poppins" panose="00000500000000000000" pitchFamily="2" charset="0"/>
                <a:cs typeface="Poppins" panose="00000500000000000000" pitchFamily="2" charset="0"/>
              </a:rPr>
              <a:t>Tinyurl.com/</a:t>
            </a:r>
            <a:r>
              <a:rPr lang="en-US" sz="2400" b="1" dirty="0" err="1">
                <a:latin typeface="Poppins" panose="00000500000000000000" pitchFamily="2" charset="0"/>
                <a:cs typeface="Poppins" panose="00000500000000000000" pitchFamily="2" charset="0"/>
              </a:rPr>
              <a:t>KumpulanDataSet</a:t>
            </a:r>
            <a:endParaRPr lang="en-US" sz="2400" b="1" dirty="0">
              <a:latin typeface="Poppins" panose="00000500000000000000" pitchFamily="2" charset="0"/>
              <a:cs typeface="Poppins" panose="00000500000000000000" pitchFamily="2" charset="0"/>
            </a:endParaRPr>
          </a:p>
          <a:p>
            <a:endParaRPr lang="en-ID" sz="24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41509250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8C4786-27EF-5151-5F61-C345636301E6}"/>
              </a:ext>
            </a:extLst>
          </p:cNvPr>
          <p:cNvSpPr>
            <a:spLocks noGrp="1"/>
          </p:cNvSpPr>
          <p:nvPr>
            <p:ph type="title"/>
          </p:nvPr>
        </p:nvSpPr>
        <p:spPr>
          <a:xfrm>
            <a:off x="589560" y="856180"/>
            <a:ext cx="5279408" cy="1128068"/>
          </a:xfrm>
        </p:spPr>
        <p:txBody>
          <a:bodyPr vert="horz" lIns="91440" tIns="45720" rIns="91440" bIns="45720" rtlCol="0" anchor="ctr">
            <a:normAutofit/>
          </a:bodyPr>
          <a:lstStyle/>
          <a:p>
            <a:r>
              <a:rPr lang="en-US" sz="4000" dirty="0"/>
              <a:t>1. </a:t>
            </a:r>
            <a:r>
              <a:rPr lang="en-US" sz="4000" dirty="0" err="1"/>
              <a:t>Membuat</a:t>
            </a:r>
            <a:r>
              <a:rPr lang="en-US" sz="4000" dirty="0"/>
              <a:t> Workflow</a:t>
            </a:r>
          </a:p>
        </p:txBody>
      </p:sp>
      <p:grpSp>
        <p:nvGrpSpPr>
          <p:cNvPr id="17" name="Group 16">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8" name="Rectangle 1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F2A4375-E26A-49CD-1066-B812CC215778}"/>
              </a:ext>
            </a:extLst>
          </p:cNvPr>
          <p:cNvSpPr txBox="1"/>
          <p:nvPr/>
        </p:nvSpPr>
        <p:spPr>
          <a:xfrm>
            <a:off x="590902" y="2514516"/>
            <a:ext cx="5278066" cy="3979585"/>
          </a:xfrm>
          <a:prstGeom prst="rect">
            <a:avLst/>
          </a:prstGeom>
        </p:spPr>
        <p:txBody>
          <a:bodyPr vert="horz" lIns="91440" tIns="45720" rIns="91440" bIns="45720" rtlCol="0" anchor="ctr">
            <a:normAutofit fontScale="85000" lnSpcReduction="20000"/>
          </a:bodyPr>
          <a:lstStyle/>
          <a:p>
            <a:pPr>
              <a:lnSpc>
                <a:spcPct val="150000"/>
              </a:lnSpc>
              <a:spcAft>
                <a:spcPts val="600"/>
              </a:spcAft>
            </a:pPr>
            <a:r>
              <a:rPr lang="en-US" sz="2000" dirty="0" err="1">
                <a:latin typeface="Poppins" panose="00000500000000000000" pitchFamily="2" charset="0"/>
                <a:cs typeface="Poppins" panose="00000500000000000000" pitchFamily="2" charset="0"/>
              </a:rPr>
              <a:t>Sebelumnya</a:t>
            </a:r>
            <a:r>
              <a:rPr lang="en-US" sz="2000" dirty="0">
                <a:latin typeface="Poppins" panose="00000500000000000000" pitchFamily="2" charset="0"/>
                <a:cs typeface="Poppins" panose="00000500000000000000" pitchFamily="2" charset="0"/>
              </a:rPr>
              <a:t> </a:t>
            </a:r>
            <a:r>
              <a:rPr lang="en-US" sz="2000" dirty="0" err="1">
                <a:latin typeface="Poppins" panose="00000500000000000000" pitchFamily="2" charset="0"/>
                <a:cs typeface="Poppins" panose="00000500000000000000" pitchFamily="2" charset="0"/>
              </a:rPr>
              <a:t>kita</a:t>
            </a:r>
            <a:r>
              <a:rPr lang="en-US" sz="2000" dirty="0">
                <a:latin typeface="Poppins" panose="00000500000000000000" pitchFamily="2" charset="0"/>
                <a:cs typeface="Poppins" panose="00000500000000000000" pitchFamily="2" charset="0"/>
              </a:rPr>
              <a:t> </a:t>
            </a:r>
            <a:r>
              <a:rPr lang="en-US" sz="2000" dirty="0" err="1">
                <a:latin typeface="Poppins" panose="00000500000000000000" pitchFamily="2" charset="0"/>
                <a:cs typeface="Poppins" panose="00000500000000000000" pitchFamily="2" charset="0"/>
              </a:rPr>
              <a:t>telah</a:t>
            </a:r>
            <a:r>
              <a:rPr lang="en-US" sz="2000" dirty="0">
                <a:latin typeface="Poppins" panose="00000500000000000000" pitchFamily="2" charset="0"/>
                <a:cs typeface="Poppins" panose="00000500000000000000" pitchFamily="2" charset="0"/>
              </a:rPr>
              <a:t> </a:t>
            </a:r>
            <a:r>
              <a:rPr lang="en-US" sz="2000" dirty="0" err="1">
                <a:latin typeface="Poppins" panose="00000500000000000000" pitchFamily="2" charset="0"/>
                <a:cs typeface="Poppins" panose="00000500000000000000" pitchFamily="2" charset="0"/>
              </a:rPr>
              <a:t>membahas</a:t>
            </a:r>
            <a:r>
              <a:rPr lang="en-US" sz="2000" dirty="0">
                <a:latin typeface="Poppins" panose="00000500000000000000" pitchFamily="2" charset="0"/>
                <a:cs typeface="Poppins" panose="00000500000000000000" pitchFamily="2" charset="0"/>
              </a:rPr>
              <a:t> </a:t>
            </a:r>
            <a:r>
              <a:rPr lang="en-US" sz="2000" dirty="0" err="1">
                <a:latin typeface="Poppins" panose="00000500000000000000" pitchFamily="2" charset="0"/>
                <a:cs typeface="Poppins" panose="00000500000000000000" pitchFamily="2" charset="0"/>
              </a:rPr>
              <a:t>tentang</a:t>
            </a:r>
            <a:r>
              <a:rPr lang="en-US" sz="2000" dirty="0">
                <a:latin typeface="Poppins" panose="00000500000000000000" pitchFamily="2" charset="0"/>
                <a:cs typeface="Poppins" panose="00000500000000000000" pitchFamily="2" charset="0"/>
              </a:rPr>
              <a:t> </a:t>
            </a:r>
            <a:r>
              <a:rPr lang="en-US" sz="2000" b="1" dirty="0" err="1">
                <a:latin typeface="Poppins" panose="00000500000000000000" pitchFamily="2" charset="0"/>
                <a:cs typeface="Poppins" panose="00000500000000000000" pitchFamily="2" charset="0"/>
              </a:rPr>
              <a:t>Knime</a:t>
            </a:r>
            <a:r>
              <a:rPr lang="en-US" sz="2000" b="1" dirty="0">
                <a:latin typeface="Poppins" panose="00000500000000000000" pitchFamily="2" charset="0"/>
                <a:cs typeface="Poppins" panose="00000500000000000000" pitchFamily="2" charset="0"/>
              </a:rPr>
              <a:t> Explorer,</a:t>
            </a:r>
            <a:r>
              <a:rPr lang="en-US" sz="2000" dirty="0">
                <a:latin typeface="Poppins" panose="00000500000000000000" pitchFamily="2" charset="0"/>
                <a:cs typeface="Poppins" panose="00000500000000000000" pitchFamily="2" charset="0"/>
              </a:rPr>
              <a:t> </a:t>
            </a:r>
            <a:r>
              <a:rPr lang="en-US" sz="2000" dirty="0" err="1">
                <a:latin typeface="Poppins" panose="00000500000000000000" pitchFamily="2" charset="0"/>
                <a:cs typeface="Poppins" panose="00000500000000000000" pitchFamily="2" charset="0"/>
              </a:rPr>
              <a:t>sekarang</a:t>
            </a:r>
            <a:r>
              <a:rPr lang="en-US" sz="2000" dirty="0">
                <a:latin typeface="Poppins" panose="00000500000000000000" pitchFamily="2" charset="0"/>
                <a:cs typeface="Poppins" panose="00000500000000000000" pitchFamily="2" charset="0"/>
              </a:rPr>
              <a:t> </a:t>
            </a:r>
            <a:r>
              <a:rPr lang="en-US" sz="2000" dirty="0" err="1">
                <a:latin typeface="Poppins" panose="00000500000000000000" pitchFamily="2" charset="0"/>
                <a:cs typeface="Poppins" panose="00000500000000000000" pitchFamily="2" charset="0"/>
              </a:rPr>
              <a:t>kita</a:t>
            </a:r>
            <a:r>
              <a:rPr lang="en-US" sz="2000" dirty="0">
                <a:latin typeface="Poppins" panose="00000500000000000000" pitchFamily="2" charset="0"/>
                <a:cs typeface="Poppins" panose="00000500000000000000" pitchFamily="2" charset="0"/>
              </a:rPr>
              <a:t> </a:t>
            </a:r>
            <a:r>
              <a:rPr lang="en-US" sz="2000" dirty="0" err="1">
                <a:latin typeface="Poppins" panose="00000500000000000000" pitchFamily="2" charset="0"/>
                <a:cs typeface="Poppins" panose="00000500000000000000" pitchFamily="2" charset="0"/>
              </a:rPr>
              <a:t>akan</a:t>
            </a:r>
            <a:r>
              <a:rPr lang="en-US" sz="2000" dirty="0">
                <a:latin typeface="Poppins" panose="00000500000000000000" pitchFamily="2" charset="0"/>
                <a:cs typeface="Poppins" panose="00000500000000000000" pitchFamily="2" charset="0"/>
              </a:rPr>
              <a:t> </a:t>
            </a:r>
            <a:r>
              <a:rPr lang="en-US" sz="2000" dirty="0" err="1">
                <a:latin typeface="Poppins" panose="00000500000000000000" pitchFamily="2" charset="0"/>
                <a:cs typeface="Poppins" panose="00000500000000000000" pitchFamily="2" charset="0"/>
              </a:rPr>
              <a:t>menggunaan</a:t>
            </a:r>
            <a:r>
              <a:rPr lang="en-US" sz="2000" dirty="0">
                <a:latin typeface="Poppins" panose="00000500000000000000" pitchFamily="2" charset="0"/>
                <a:cs typeface="Poppins" panose="00000500000000000000" pitchFamily="2" charset="0"/>
              </a:rPr>
              <a:t> folder </a:t>
            </a:r>
            <a:r>
              <a:rPr lang="en-US" sz="2000" b="1" dirty="0">
                <a:latin typeface="Poppins" panose="00000500000000000000" pitchFamily="2" charset="0"/>
                <a:cs typeface="Poppins" panose="00000500000000000000" pitchFamily="2" charset="0"/>
              </a:rPr>
              <a:t>“LOCAL” </a:t>
            </a:r>
            <a:r>
              <a:rPr lang="en-US" sz="2000" dirty="0" err="1">
                <a:latin typeface="Poppins" panose="00000500000000000000" pitchFamily="2" charset="0"/>
                <a:cs typeface="Poppins" panose="00000500000000000000" pitchFamily="2" charset="0"/>
              </a:rPr>
              <a:t>Sebagai</a:t>
            </a:r>
            <a:r>
              <a:rPr lang="en-US" sz="2000" dirty="0">
                <a:latin typeface="Poppins" panose="00000500000000000000" pitchFamily="2" charset="0"/>
                <a:cs typeface="Poppins" panose="00000500000000000000" pitchFamily="2" charset="0"/>
              </a:rPr>
              <a:t> </a:t>
            </a:r>
            <a:r>
              <a:rPr lang="en-US" sz="2000" dirty="0" err="1">
                <a:latin typeface="Poppins" panose="00000500000000000000" pitchFamily="2" charset="0"/>
                <a:cs typeface="Poppins" panose="00000500000000000000" pitchFamily="2" charset="0"/>
              </a:rPr>
              <a:t>tempat</a:t>
            </a:r>
            <a:r>
              <a:rPr lang="en-US" sz="2000" dirty="0">
                <a:latin typeface="Poppins" panose="00000500000000000000" pitchFamily="2" charset="0"/>
                <a:cs typeface="Poppins" panose="00000500000000000000" pitchFamily="2" charset="0"/>
              </a:rPr>
              <a:t> </a:t>
            </a:r>
            <a:r>
              <a:rPr lang="en-US" sz="2000" dirty="0" err="1">
                <a:latin typeface="Poppins" panose="00000500000000000000" pitchFamily="2" charset="0"/>
                <a:cs typeface="Poppins" panose="00000500000000000000" pitchFamily="2" charset="0"/>
              </a:rPr>
              <a:t>membuat</a:t>
            </a:r>
            <a:r>
              <a:rPr lang="en-US" sz="2000" dirty="0">
                <a:latin typeface="Poppins" panose="00000500000000000000" pitchFamily="2" charset="0"/>
                <a:cs typeface="Poppins" panose="00000500000000000000" pitchFamily="2" charset="0"/>
              </a:rPr>
              <a:t> file workflow:</a:t>
            </a:r>
          </a:p>
          <a:p>
            <a:pPr marL="114300">
              <a:lnSpc>
                <a:spcPct val="150000"/>
              </a:lnSpc>
              <a:spcAft>
                <a:spcPts val="600"/>
              </a:spcAft>
            </a:pPr>
            <a:r>
              <a:rPr lang="en-US" sz="2000" dirty="0">
                <a:latin typeface="Poppins" panose="00000500000000000000" pitchFamily="2" charset="0"/>
                <a:cs typeface="Poppins" panose="00000500000000000000" pitchFamily="2" charset="0"/>
              </a:rPr>
              <a:t>1. </a:t>
            </a:r>
            <a:r>
              <a:rPr lang="en-US" sz="2000" dirty="0" err="1">
                <a:latin typeface="Poppins" panose="00000500000000000000" pitchFamily="2" charset="0"/>
                <a:cs typeface="Poppins" panose="00000500000000000000" pitchFamily="2" charset="0"/>
              </a:rPr>
              <a:t>Arahkan</a:t>
            </a:r>
            <a:r>
              <a:rPr lang="en-US" sz="2000" dirty="0">
                <a:latin typeface="Poppins" panose="00000500000000000000" pitchFamily="2" charset="0"/>
                <a:cs typeface="Poppins" panose="00000500000000000000" pitchFamily="2" charset="0"/>
              </a:rPr>
              <a:t> </a:t>
            </a:r>
            <a:r>
              <a:rPr lang="en-US" sz="2000" dirty="0" err="1">
                <a:latin typeface="Poppins" panose="00000500000000000000" pitchFamily="2" charset="0"/>
                <a:cs typeface="Poppins" panose="00000500000000000000" pitchFamily="2" charset="0"/>
              </a:rPr>
              <a:t>kursor</a:t>
            </a:r>
            <a:r>
              <a:rPr lang="en-US" sz="2000" dirty="0">
                <a:latin typeface="Poppins" panose="00000500000000000000" pitchFamily="2" charset="0"/>
                <a:cs typeface="Poppins" panose="00000500000000000000" pitchFamily="2" charset="0"/>
              </a:rPr>
              <a:t> </a:t>
            </a:r>
            <a:r>
              <a:rPr lang="en-US" sz="2000" dirty="0" err="1">
                <a:latin typeface="Poppins" panose="00000500000000000000" pitchFamily="2" charset="0"/>
                <a:cs typeface="Poppins" panose="00000500000000000000" pitchFamily="2" charset="0"/>
              </a:rPr>
              <a:t>ke</a:t>
            </a:r>
            <a:r>
              <a:rPr lang="en-US" sz="2000" dirty="0">
                <a:latin typeface="Poppins" panose="00000500000000000000" pitchFamily="2" charset="0"/>
                <a:cs typeface="Poppins" panose="00000500000000000000" pitchFamily="2" charset="0"/>
              </a:rPr>
              <a:t> folder LOCAL</a:t>
            </a:r>
          </a:p>
          <a:p>
            <a:pPr marL="114300">
              <a:lnSpc>
                <a:spcPct val="150000"/>
              </a:lnSpc>
              <a:spcAft>
                <a:spcPts val="600"/>
              </a:spcAft>
            </a:pPr>
            <a:r>
              <a:rPr lang="en-US" sz="2000" dirty="0">
                <a:latin typeface="Poppins" panose="00000500000000000000" pitchFamily="2" charset="0"/>
                <a:cs typeface="Poppins" panose="00000500000000000000" pitchFamily="2" charset="0"/>
              </a:rPr>
              <a:t>2. </a:t>
            </a:r>
            <a:r>
              <a:rPr lang="en-US" sz="2000" dirty="0" err="1">
                <a:latin typeface="Poppins" panose="00000500000000000000" pitchFamily="2" charset="0"/>
                <a:cs typeface="Poppins" panose="00000500000000000000" pitchFamily="2" charset="0"/>
              </a:rPr>
              <a:t>Klik</a:t>
            </a:r>
            <a:r>
              <a:rPr lang="en-US" sz="2000" dirty="0">
                <a:latin typeface="Poppins" panose="00000500000000000000" pitchFamily="2" charset="0"/>
                <a:cs typeface="Poppins" panose="00000500000000000000" pitchFamily="2" charset="0"/>
              </a:rPr>
              <a:t> </a:t>
            </a:r>
            <a:r>
              <a:rPr lang="en-US" sz="2000" dirty="0" err="1">
                <a:latin typeface="Poppins" panose="00000500000000000000" pitchFamily="2" charset="0"/>
                <a:cs typeface="Poppins" panose="00000500000000000000" pitchFamily="2" charset="0"/>
              </a:rPr>
              <a:t>kanan</a:t>
            </a:r>
            <a:r>
              <a:rPr lang="en-US" sz="2000" dirty="0">
                <a:latin typeface="Poppins" panose="00000500000000000000" pitchFamily="2" charset="0"/>
                <a:cs typeface="Poppins" panose="00000500000000000000" pitchFamily="2" charset="0"/>
              </a:rPr>
              <a:t> pada mouse</a:t>
            </a:r>
          </a:p>
          <a:p>
            <a:pPr marL="114300">
              <a:lnSpc>
                <a:spcPct val="150000"/>
              </a:lnSpc>
              <a:spcAft>
                <a:spcPts val="600"/>
              </a:spcAft>
            </a:pPr>
            <a:r>
              <a:rPr lang="en-US" sz="2000" dirty="0">
                <a:latin typeface="Poppins" panose="00000500000000000000" pitchFamily="2" charset="0"/>
                <a:cs typeface="Poppins" panose="00000500000000000000" pitchFamily="2" charset="0"/>
              </a:rPr>
              <a:t>3. </a:t>
            </a:r>
            <a:r>
              <a:rPr lang="en-US" sz="2000" dirty="0" err="1">
                <a:latin typeface="Poppins" panose="00000500000000000000" pitchFamily="2" charset="0"/>
                <a:cs typeface="Poppins" panose="00000500000000000000" pitchFamily="2" charset="0"/>
              </a:rPr>
              <a:t>Klik</a:t>
            </a:r>
            <a:r>
              <a:rPr lang="en-US" sz="2000" dirty="0">
                <a:latin typeface="Poppins" panose="00000500000000000000" pitchFamily="2" charset="0"/>
                <a:cs typeface="Poppins" panose="00000500000000000000" pitchFamily="2" charset="0"/>
              </a:rPr>
              <a:t> New KNIME Workflow</a:t>
            </a:r>
          </a:p>
          <a:p>
            <a:pPr marL="114300">
              <a:lnSpc>
                <a:spcPct val="150000"/>
              </a:lnSpc>
              <a:spcAft>
                <a:spcPts val="600"/>
              </a:spcAft>
            </a:pPr>
            <a:r>
              <a:rPr lang="en-US" sz="2000" dirty="0">
                <a:latin typeface="Poppins" panose="00000500000000000000" pitchFamily="2" charset="0"/>
                <a:cs typeface="Poppins" panose="00000500000000000000" pitchFamily="2" charset="0"/>
              </a:rPr>
              <a:t>4. Beri </a:t>
            </a:r>
            <a:r>
              <a:rPr lang="en-US" sz="2000" dirty="0" err="1">
                <a:latin typeface="Poppins" panose="00000500000000000000" pitchFamily="2" charset="0"/>
                <a:cs typeface="Poppins" panose="00000500000000000000" pitchFamily="2" charset="0"/>
              </a:rPr>
              <a:t>nama</a:t>
            </a:r>
            <a:r>
              <a:rPr lang="en-US" sz="2000" dirty="0">
                <a:latin typeface="Poppins" panose="00000500000000000000" pitchFamily="2" charset="0"/>
                <a:cs typeface="Poppins" panose="00000500000000000000" pitchFamily="2" charset="0"/>
              </a:rPr>
              <a:t> file workflow pada </a:t>
            </a:r>
            <a:r>
              <a:rPr lang="en-US" sz="2000" dirty="0" err="1">
                <a:latin typeface="Poppins" panose="00000500000000000000" pitchFamily="2" charset="0"/>
                <a:cs typeface="Poppins" panose="00000500000000000000" pitchFamily="2" charset="0"/>
              </a:rPr>
              <a:t>kolom</a:t>
            </a:r>
            <a:r>
              <a:rPr lang="en-US" sz="2000" dirty="0">
                <a:latin typeface="Poppins" panose="00000500000000000000" pitchFamily="2" charset="0"/>
                <a:cs typeface="Poppins" panose="00000500000000000000" pitchFamily="2" charset="0"/>
              </a:rPr>
              <a:t> Name of the workflow to create :..</a:t>
            </a:r>
          </a:p>
          <a:p>
            <a:pPr marL="114300">
              <a:lnSpc>
                <a:spcPct val="150000"/>
              </a:lnSpc>
              <a:spcAft>
                <a:spcPts val="600"/>
              </a:spcAft>
            </a:pPr>
            <a:r>
              <a:rPr lang="en-US" sz="2000" dirty="0">
                <a:latin typeface="Poppins" panose="00000500000000000000" pitchFamily="2" charset="0"/>
                <a:cs typeface="Poppins" panose="00000500000000000000" pitchFamily="2" charset="0"/>
              </a:rPr>
              <a:t>5. </a:t>
            </a:r>
            <a:r>
              <a:rPr lang="en-US" sz="2000" dirty="0" err="1">
                <a:latin typeface="Poppins" panose="00000500000000000000" pitchFamily="2" charset="0"/>
                <a:cs typeface="Poppins" panose="00000500000000000000" pitchFamily="2" charset="0"/>
              </a:rPr>
              <a:t>Klik</a:t>
            </a:r>
            <a:r>
              <a:rPr lang="en-US" sz="2000" dirty="0">
                <a:latin typeface="Poppins" panose="00000500000000000000" pitchFamily="2" charset="0"/>
                <a:cs typeface="Poppins" panose="00000500000000000000" pitchFamily="2" charset="0"/>
              </a:rPr>
              <a:t> Finish</a:t>
            </a:r>
          </a:p>
          <a:p>
            <a:pPr marL="342900" indent="-228600">
              <a:lnSpc>
                <a:spcPct val="150000"/>
              </a:lnSpc>
              <a:spcAft>
                <a:spcPts val="600"/>
              </a:spcAft>
              <a:buFont typeface="Arial" panose="020B0604020202020204" pitchFamily="34" charset="0"/>
              <a:buChar char="•"/>
            </a:pPr>
            <a:endParaRPr lang="en-US" sz="2000" dirty="0">
              <a:latin typeface="Poppins" panose="00000500000000000000" pitchFamily="2" charset="0"/>
              <a:cs typeface="Poppins" panose="00000500000000000000" pitchFamily="2" charset="0"/>
            </a:endParaRPr>
          </a:p>
        </p:txBody>
      </p:sp>
      <p:sp>
        <p:nvSpPr>
          <p:cNvPr id="23" name="Rectangle 22">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C4FD7F8-9128-C4CF-6749-84BDB4E64E18}"/>
              </a:ext>
            </a:extLst>
          </p:cNvPr>
          <p:cNvPicPr>
            <a:picLocks noChangeAspect="1"/>
          </p:cNvPicPr>
          <p:nvPr/>
        </p:nvPicPr>
        <p:blipFill>
          <a:blip r:embed="rId2"/>
          <a:stretch>
            <a:fillRect/>
          </a:stretch>
        </p:blipFill>
        <p:spPr>
          <a:xfrm>
            <a:off x="7242661" y="581892"/>
            <a:ext cx="4078957" cy="2518756"/>
          </a:xfrm>
          <a:prstGeom prst="rect">
            <a:avLst/>
          </a:prstGeom>
        </p:spPr>
      </p:pic>
      <p:sp>
        <p:nvSpPr>
          <p:cNvPr id="27" name="Rectangle 26">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FEA3263-2077-1303-2E06-5AD457AD2158}"/>
              </a:ext>
            </a:extLst>
          </p:cNvPr>
          <p:cNvPicPr>
            <a:picLocks noChangeAspect="1"/>
          </p:cNvPicPr>
          <p:nvPr/>
        </p:nvPicPr>
        <p:blipFill>
          <a:blip r:embed="rId3"/>
          <a:stretch>
            <a:fillRect/>
          </a:stretch>
        </p:blipFill>
        <p:spPr>
          <a:xfrm>
            <a:off x="8002651" y="3707894"/>
            <a:ext cx="2557112" cy="2518756"/>
          </a:xfrm>
          <a:prstGeom prst="rect">
            <a:avLst/>
          </a:prstGeom>
        </p:spPr>
      </p:pic>
    </p:spTree>
    <p:extLst>
      <p:ext uri="{BB962C8B-B14F-4D97-AF65-F5344CB8AC3E}">
        <p14:creationId xmlns:p14="http://schemas.microsoft.com/office/powerpoint/2010/main" val="36984871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5" name="Rectangle 24">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34B124-017D-8E33-EA81-39FAD6088DD4}"/>
              </a:ext>
            </a:extLst>
          </p:cNvPr>
          <p:cNvSpPr>
            <a:spLocks noGrp="1"/>
          </p:cNvSpPr>
          <p:nvPr>
            <p:ph type="title"/>
          </p:nvPr>
        </p:nvSpPr>
        <p:spPr>
          <a:xfrm>
            <a:off x="1057025" y="922644"/>
            <a:ext cx="5040285" cy="1169585"/>
          </a:xfrm>
        </p:spPr>
        <p:txBody>
          <a:bodyPr vert="horz" lIns="91440" tIns="45720" rIns="91440" bIns="45720" rtlCol="0" anchor="b">
            <a:normAutofit/>
          </a:bodyPr>
          <a:lstStyle/>
          <a:p>
            <a:r>
              <a:rPr lang="en-US" sz="3700" dirty="0"/>
              <a:t>2. </a:t>
            </a:r>
            <a:r>
              <a:rPr lang="en-US" sz="3700" dirty="0" err="1"/>
              <a:t>Melakukan</a:t>
            </a:r>
            <a:r>
              <a:rPr lang="en-US" sz="3700" dirty="0"/>
              <a:t> </a:t>
            </a:r>
            <a:r>
              <a:rPr lang="en-US" sz="3700" dirty="0" err="1"/>
              <a:t>Impor</a:t>
            </a:r>
            <a:r>
              <a:rPr lang="en-US" sz="3700" dirty="0"/>
              <a:t> Data</a:t>
            </a:r>
          </a:p>
        </p:txBody>
      </p:sp>
      <p:sp>
        <p:nvSpPr>
          <p:cNvPr id="30" name="Rectangle 29">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265ACC0-3367-5C27-932D-845B88BA87EF}"/>
              </a:ext>
            </a:extLst>
          </p:cNvPr>
          <p:cNvSpPr txBox="1"/>
          <p:nvPr/>
        </p:nvSpPr>
        <p:spPr>
          <a:xfrm>
            <a:off x="1055715" y="2508105"/>
            <a:ext cx="5040285" cy="3632493"/>
          </a:xfrm>
          <a:prstGeom prst="rect">
            <a:avLst/>
          </a:prstGeom>
        </p:spPr>
        <p:txBody>
          <a:bodyPr vert="horz" lIns="91440" tIns="45720" rIns="91440" bIns="45720" rtlCol="0" anchor="ctr">
            <a:normAutofit lnSpcReduction="10000"/>
          </a:bodyPr>
          <a:lstStyle/>
          <a:p>
            <a:pPr algn="just">
              <a:lnSpc>
                <a:spcPct val="150000"/>
              </a:lnSpc>
              <a:spcAft>
                <a:spcPts val="600"/>
              </a:spcAft>
            </a:pPr>
            <a:r>
              <a:rPr lang="en-US" sz="1600" dirty="0">
                <a:latin typeface="Poppins" panose="00000500000000000000" pitchFamily="2" charset="0"/>
                <a:cs typeface="Poppins" panose="00000500000000000000" pitchFamily="2" charset="0"/>
              </a:rPr>
              <a:t>File yang </a:t>
            </a:r>
            <a:r>
              <a:rPr lang="en-US" sz="1600" dirty="0" err="1">
                <a:latin typeface="Poppins" panose="00000500000000000000" pitchFamily="2" charset="0"/>
                <a:cs typeface="Poppins" panose="00000500000000000000" pitchFamily="2" charset="0"/>
              </a:rPr>
              <a:t>sudah</a:t>
            </a:r>
            <a:r>
              <a:rPr lang="en-US" sz="1600" dirty="0">
                <a:latin typeface="Poppins" panose="00000500000000000000" pitchFamily="2" charset="0"/>
                <a:cs typeface="Poppins" panose="00000500000000000000" pitchFamily="2" charset="0"/>
              </a:rPr>
              <a:t> di download / yang </a:t>
            </a:r>
            <a:r>
              <a:rPr lang="en-US" sz="1600" dirty="0" err="1">
                <a:latin typeface="Poppins" panose="00000500000000000000" pitchFamily="2" charset="0"/>
                <a:cs typeface="Poppins" panose="00000500000000000000" pitchFamily="2" charset="0"/>
              </a:rPr>
              <a:t>akan</a:t>
            </a:r>
            <a:r>
              <a:rPr lang="en-US" sz="1600" dirty="0">
                <a:latin typeface="Poppins" panose="00000500000000000000" pitchFamily="2" charset="0"/>
                <a:cs typeface="Poppins" panose="00000500000000000000" pitchFamily="2" charset="0"/>
              </a:rPr>
              <a:t> </a:t>
            </a:r>
            <a:r>
              <a:rPr lang="en-US" sz="1600" dirty="0" err="1">
                <a:latin typeface="Poppins" panose="00000500000000000000" pitchFamily="2" charset="0"/>
                <a:cs typeface="Poppins" panose="00000500000000000000" pitchFamily="2" charset="0"/>
              </a:rPr>
              <a:t>digunakan</a:t>
            </a:r>
            <a:r>
              <a:rPr lang="en-US" sz="1600" dirty="0">
                <a:latin typeface="Poppins" panose="00000500000000000000" pitchFamily="2" charset="0"/>
                <a:cs typeface="Poppins" panose="00000500000000000000" pitchFamily="2" charset="0"/>
              </a:rPr>
              <a:t> </a:t>
            </a:r>
            <a:r>
              <a:rPr lang="en-US" sz="1600" dirty="0" err="1">
                <a:latin typeface="Poppins" panose="00000500000000000000" pitchFamily="2" charset="0"/>
                <a:cs typeface="Poppins" panose="00000500000000000000" pitchFamily="2" charset="0"/>
              </a:rPr>
              <a:t>untuk</a:t>
            </a:r>
            <a:r>
              <a:rPr lang="en-US" sz="1600" dirty="0">
                <a:latin typeface="Poppins" panose="00000500000000000000" pitchFamily="2" charset="0"/>
                <a:cs typeface="Poppins" panose="00000500000000000000" pitchFamily="2" charset="0"/>
              </a:rPr>
              <a:t> Latihan </a:t>
            </a:r>
            <a:r>
              <a:rPr lang="en-US" sz="1600" dirty="0" err="1">
                <a:latin typeface="Poppins" panose="00000500000000000000" pitchFamily="2" charset="0"/>
                <a:cs typeface="Poppins" panose="00000500000000000000" pitchFamily="2" charset="0"/>
              </a:rPr>
              <a:t>bertipe</a:t>
            </a:r>
            <a:r>
              <a:rPr lang="en-US" sz="1600" dirty="0">
                <a:latin typeface="Poppins" panose="00000500000000000000" pitchFamily="2" charset="0"/>
                <a:cs typeface="Poppins" panose="00000500000000000000" pitchFamily="2" charset="0"/>
              </a:rPr>
              <a:t> CSV, </a:t>
            </a:r>
            <a:r>
              <a:rPr lang="en-US" sz="1600" dirty="0" err="1">
                <a:latin typeface="Poppins" panose="00000500000000000000" pitchFamily="2" charset="0"/>
                <a:cs typeface="Poppins" panose="00000500000000000000" pitchFamily="2" charset="0"/>
              </a:rPr>
              <a:t>maka</a:t>
            </a:r>
            <a:r>
              <a:rPr lang="en-US" sz="1600" dirty="0">
                <a:latin typeface="Poppins" panose="00000500000000000000" pitchFamily="2" charset="0"/>
                <a:cs typeface="Poppins" panose="00000500000000000000" pitchFamily="2" charset="0"/>
              </a:rPr>
              <a:t> yang </a:t>
            </a:r>
            <a:r>
              <a:rPr lang="en-US" sz="1600" dirty="0" err="1">
                <a:latin typeface="Poppins" panose="00000500000000000000" pitchFamily="2" charset="0"/>
                <a:cs typeface="Poppins" panose="00000500000000000000" pitchFamily="2" charset="0"/>
              </a:rPr>
              <a:t>kita</a:t>
            </a:r>
            <a:r>
              <a:rPr lang="en-US" sz="1600" dirty="0">
                <a:latin typeface="Poppins" panose="00000500000000000000" pitchFamily="2" charset="0"/>
                <a:cs typeface="Poppins" panose="00000500000000000000" pitchFamily="2" charset="0"/>
              </a:rPr>
              <a:t> </a:t>
            </a:r>
            <a:r>
              <a:rPr lang="en-US" sz="1600" dirty="0" err="1">
                <a:latin typeface="Poppins" panose="00000500000000000000" pitchFamily="2" charset="0"/>
                <a:cs typeface="Poppins" panose="00000500000000000000" pitchFamily="2" charset="0"/>
              </a:rPr>
              <a:t>lakukan</a:t>
            </a:r>
            <a:r>
              <a:rPr lang="en-US" sz="1600" dirty="0">
                <a:latin typeface="Poppins" panose="00000500000000000000" pitchFamily="2" charset="0"/>
                <a:cs typeface="Poppins" panose="00000500000000000000" pitchFamily="2" charset="0"/>
              </a:rPr>
              <a:t> </a:t>
            </a:r>
            <a:r>
              <a:rPr lang="en-US" sz="1600" dirty="0" err="1">
                <a:latin typeface="Poppins" panose="00000500000000000000" pitchFamily="2" charset="0"/>
                <a:cs typeface="Poppins" panose="00000500000000000000" pitchFamily="2" charset="0"/>
              </a:rPr>
              <a:t>selanjutnya</a:t>
            </a:r>
            <a:r>
              <a:rPr lang="en-US" sz="1600" dirty="0">
                <a:latin typeface="Poppins" panose="00000500000000000000" pitchFamily="2" charset="0"/>
                <a:cs typeface="Poppins" panose="00000500000000000000" pitchFamily="2" charset="0"/>
              </a:rPr>
              <a:t> </a:t>
            </a:r>
            <a:r>
              <a:rPr lang="en-US" sz="1600" dirty="0" err="1">
                <a:latin typeface="Poppins" panose="00000500000000000000" pitchFamily="2" charset="0"/>
                <a:cs typeface="Poppins" panose="00000500000000000000" pitchFamily="2" charset="0"/>
              </a:rPr>
              <a:t>yakni</a:t>
            </a:r>
            <a:r>
              <a:rPr lang="en-US" sz="1600" dirty="0">
                <a:latin typeface="Poppins" panose="00000500000000000000" pitchFamily="2" charset="0"/>
                <a:cs typeface="Poppins" panose="00000500000000000000" pitchFamily="2" charset="0"/>
              </a:rPr>
              <a:t> :</a:t>
            </a:r>
          </a:p>
          <a:p>
            <a:pPr marL="114300">
              <a:lnSpc>
                <a:spcPct val="150000"/>
              </a:lnSpc>
              <a:spcAft>
                <a:spcPts val="600"/>
              </a:spcAft>
            </a:pPr>
            <a:r>
              <a:rPr lang="en-US" sz="1600" dirty="0">
                <a:latin typeface="Poppins" panose="00000500000000000000" pitchFamily="2" charset="0"/>
                <a:cs typeface="Poppins" panose="00000500000000000000" pitchFamily="2" charset="0"/>
              </a:rPr>
              <a:t>1. </a:t>
            </a:r>
            <a:r>
              <a:rPr lang="en-US" sz="1600" dirty="0" err="1">
                <a:latin typeface="Poppins" panose="00000500000000000000" pitchFamily="2" charset="0"/>
                <a:cs typeface="Poppins" panose="00000500000000000000" pitchFamily="2" charset="0"/>
              </a:rPr>
              <a:t>Ketik</a:t>
            </a:r>
            <a:r>
              <a:rPr lang="en-US" sz="1600" dirty="0">
                <a:latin typeface="Poppins" panose="00000500000000000000" pitchFamily="2" charset="0"/>
                <a:cs typeface="Poppins" panose="00000500000000000000" pitchFamily="2" charset="0"/>
              </a:rPr>
              <a:t> pada </a:t>
            </a:r>
            <a:r>
              <a:rPr lang="en-US" sz="1600" dirty="0" err="1">
                <a:latin typeface="Poppins" panose="00000500000000000000" pitchFamily="2" charset="0"/>
                <a:cs typeface="Poppins" panose="00000500000000000000" pitchFamily="2" charset="0"/>
              </a:rPr>
              <a:t>bagian</a:t>
            </a:r>
            <a:r>
              <a:rPr lang="en-US" sz="1600" dirty="0">
                <a:latin typeface="Poppins" panose="00000500000000000000" pitchFamily="2" charset="0"/>
                <a:cs typeface="Poppins" panose="00000500000000000000" pitchFamily="2" charset="0"/>
              </a:rPr>
              <a:t> Node Repository “CSV”</a:t>
            </a:r>
          </a:p>
          <a:p>
            <a:pPr marL="114300">
              <a:lnSpc>
                <a:spcPct val="150000"/>
              </a:lnSpc>
              <a:spcAft>
                <a:spcPts val="600"/>
              </a:spcAft>
            </a:pPr>
            <a:r>
              <a:rPr lang="en-US" sz="1600" dirty="0">
                <a:latin typeface="Poppins" panose="00000500000000000000" pitchFamily="2" charset="0"/>
                <a:cs typeface="Poppins" panose="00000500000000000000" pitchFamily="2" charset="0"/>
              </a:rPr>
              <a:t>2. </a:t>
            </a:r>
            <a:r>
              <a:rPr lang="en-US" sz="1600" dirty="0" err="1">
                <a:latin typeface="Poppins" panose="00000500000000000000" pitchFamily="2" charset="0"/>
                <a:cs typeface="Poppins" panose="00000500000000000000" pitchFamily="2" charset="0"/>
              </a:rPr>
              <a:t>Pilih</a:t>
            </a:r>
            <a:r>
              <a:rPr lang="en-US" sz="1600" dirty="0">
                <a:latin typeface="Poppins" panose="00000500000000000000" pitchFamily="2" charset="0"/>
                <a:cs typeface="Poppins" panose="00000500000000000000" pitchFamily="2" charset="0"/>
              </a:rPr>
              <a:t> node CSV Reader</a:t>
            </a:r>
          </a:p>
          <a:p>
            <a:pPr marL="114300">
              <a:lnSpc>
                <a:spcPct val="150000"/>
              </a:lnSpc>
              <a:spcAft>
                <a:spcPts val="600"/>
              </a:spcAft>
            </a:pPr>
            <a:r>
              <a:rPr lang="en-US" sz="1600" dirty="0">
                <a:latin typeface="Poppins" panose="00000500000000000000" pitchFamily="2" charset="0"/>
                <a:cs typeface="Poppins" panose="00000500000000000000" pitchFamily="2" charset="0"/>
              </a:rPr>
              <a:t>3. </a:t>
            </a:r>
            <a:r>
              <a:rPr lang="en-US" sz="1600" dirty="0" err="1">
                <a:latin typeface="Poppins" panose="00000500000000000000" pitchFamily="2" charset="0"/>
                <a:cs typeface="Poppins" panose="00000500000000000000" pitchFamily="2" charset="0"/>
              </a:rPr>
              <a:t>Arahkan</a:t>
            </a:r>
            <a:r>
              <a:rPr lang="en-US" sz="1600" dirty="0">
                <a:latin typeface="Poppins" panose="00000500000000000000" pitchFamily="2" charset="0"/>
                <a:cs typeface="Poppins" panose="00000500000000000000" pitchFamily="2" charset="0"/>
              </a:rPr>
              <a:t> </a:t>
            </a:r>
            <a:r>
              <a:rPr lang="en-US" sz="1600" dirty="0" err="1">
                <a:latin typeface="Poppins" panose="00000500000000000000" pitchFamily="2" charset="0"/>
                <a:cs typeface="Poppins" panose="00000500000000000000" pitchFamily="2" charset="0"/>
              </a:rPr>
              <a:t>kursor</a:t>
            </a:r>
            <a:r>
              <a:rPr lang="en-US" sz="1600" dirty="0">
                <a:latin typeface="Poppins" panose="00000500000000000000" pitchFamily="2" charset="0"/>
                <a:cs typeface="Poppins" panose="00000500000000000000" pitchFamily="2" charset="0"/>
              </a:rPr>
              <a:t> </a:t>
            </a:r>
            <a:r>
              <a:rPr lang="en-US" sz="1600" dirty="0" err="1">
                <a:latin typeface="Poppins" panose="00000500000000000000" pitchFamily="2" charset="0"/>
                <a:cs typeface="Poppins" panose="00000500000000000000" pitchFamily="2" charset="0"/>
              </a:rPr>
              <a:t>ke</a:t>
            </a:r>
            <a:r>
              <a:rPr lang="en-US" sz="1600" dirty="0">
                <a:latin typeface="Poppins" panose="00000500000000000000" pitchFamily="2" charset="0"/>
                <a:cs typeface="Poppins" panose="00000500000000000000" pitchFamily="2" charset="0"/>
              </a:rPr>
              <a:t> node </a:t>
            </a:r>
            <a:r>
              <a:rPr lang="en-US" sz="1600" dirty="0" err="1">
                <a:latin typeface="Poppins" panose="00000500000000000000" pitchFamily="2" charset="0"/>
                <a:cs typeface="Poppins" panose="00000500000000000000" pitchFamily="2" charset="0"/>
              </a:rPr>
              <a:t>tersebut</a:t>
            </a:r>
            <a:endParaRPr lang="en-US" sz="1600" dirty="0">
              <a:latin typeface="Poppins" panose="00000500000000000000" pitchFamily="2" charset="0"/>
              <a:cs typeface="Poppins" panose="00000500000000000000" pitchFamily="2" charset="0"/>
            </a:endParaRPr>
          </a:p>
          <a:p>
            <a:pPr marL="114300">
              <a:lnSpc>
                <a:spcPct val="150000"/>
              </a:lnSpc>
              <a:spcAft>
                <a:spcPts val="600"/>
              </a:spcAft>
            </a:pPr>
            <a:r>
              <a:rPr lang="en-US" sz="1600" dirty="0">
                <a:latin typeface="Poppins" panose="00000500000000000000" pitchFamily="2" charset="0"/>
                <a:cs typeface="Poppins" panose="00000500000000000000" pitchFamily="2" charset="0"/>
              </a:rPr>
              <a:t>4. </a:t>
            </a:r>
            <a:r>
              <a:rPr lang="en-US" sz="1600" dirty="0" err="1">
                <a:latin typeface="Poppins" panose="00000500000000000000" pitchFamily="2" charset="0"/>
                <a:cs typeface="Poppins" panose="00000500000000000000" pitchFamily="2" charset="0"/>
              </a:rPr>
              <a:t>Tekan</a:t>
            </a:r>
            <a:r>
              <a:rPr lang="en-US" sz="1600" dirty="0">
                <a:latin typeface="Poppins" panose="00000500000000000000" pitchFamily="2" charset="0"/>
                <a:cs typeface="Poppins" panose="00000500000000000000" pitchFamily="2" charset="0"/>
              </a:rPr>
              <a:t> node dan Tarik </a:t>
            </a:r>
            <a:r>
              <a:rPr lang="en-US" sz="1600" dirty="0" err="1">
                <a:latin typeface="Poppins" panose="00000500000000000000" pitchFamily="2" charset="0"/>
                <a:cs typeface="Poppins" panose="00000500000000000000" pitchFamily="2" charset="0"/>
              </a:rPr>
              <a:t>kedalam</a:t>
            </a:r>
            <a:r>
              <a:rPr lang="en-US" sz="1600" dirty="0">
                <a:latin typeface="Poppins" panose="00000500000000000000" pitchFamily="2" charset="0"/>
                <a:cs typeface="Poppins" panose="00000500000000000000" pitchFamily="2" charset="0"/>
              </a:rPr>
              <a:t> workflow</a:t>
            </a:r>
          </a:p>
          <a:p>
            <a:pPr marL="114300">
              <a:lnSpc>
                <a:spcPct val="150000"/>
              </a:lnSpc>
              <a:spcAft>
                <a:spcPts val="600"/>
              </a:spcAft>
            </a:pPr>
            <a:r>
              <a:rPr lang="en-US" sz="1600" dirty="0">
                <a:latin typeface="Poppins" panose="00000500000000000000" pitchFamily="2" charset="0"/>
                <a:cs typeface="Poppins" panose="00000500000000000000" pitchFamily="2" charset="0"/>
              </a:rPr>
              <a:t>5. </a:t>
            </a:r>
            <a:r>
              <a:rPr lang="en-US" sz="1600" dirty="0" err="1">
                <a:latin typeface="Poppins" panose="00000500000000000000" pitchFamily="2" charset="0"/>
                <a:cs typeface="Poppins" panose="00000500000000000000" pitchFamily="2" charset="0"/>
              </a:rPr>
              <a:t>Hingga</a:t>
            </a:r>
            <a:r>
              <a:rPr lang="en-US" sz="1600" dirty="0">
                <a:latin typeface="Poppins" panose="00000500000000000000" pitchFamily="2" charset="0"/>
                <a:cs typeface="Poppins" panose="00000500000000000000" pitchFamily="2" charset="0"/>
              </a:rPr>
              <a:t> node </a:t>
            </a:r>
            <a:r>
              <a:rPr lang="en-US" sz="1600" dirty="0" err="1">
                <a:latin typeface="Poppins" panose="00000500000000000000" pitchFamily="2" charset="0"/>
                <a:cs typeface="Poppins" panose="00000500000000000000" pitchFamily="2" charset="0"/>
              </a:rPr>
              <a:t>tampil</a:t>
            </a:r>
            <a:r>
              <a:rPr lang="en-US" sz="1600" dirty="0">
                <a:latin typeface="Poppins" panose="00000500000000000000" pitchFamily="2" charset="0"/>
                <a:cs typeface="Poppins" panose="00000500000000000000" pitchFamily="2" charset="0"/>
              </a:rPr>
              <a:t> pada workflow </a:t>
            </a:r>
            <a:r>
              <a:rPr lang="en-US" sz="1600" dirty="0" err="1">
                <a:latin typeface="Poppins" panose="00000500000000000000" pitchFamily="2" charset="0"/>
                <a:cs typeface="Poppins" panose="00000500000000000000" pitchFamily="2" charset="0"/>
              </a:rPr>
              <a:t>seperti</a:t>
            </a:r>
            <a:r>
              <a:rPr lang="en-US" sz="1600" dirty="0">
                <a:latin typeface="Poppins" panose="00000500000000000000" pitchFamily="2" charset="0"/>
                <a:cs typeface="Poppins" panose="00000500000000000000" pitchFamily="2" charset="0"/>
              </a:rPr>
              <a:t> </a:t>
            </a:r>
            <a:r>
              <a:rPr lang="en-US" sz="1600" dirty="0" err="1">
                <a:latin typeface="Poppins" panose="00000500000000000000" pitchFamily="2" charset="0"/>
                <a:cs typeface="Poppins" panose="00000500000000000000" pitchFamily="2" charset="0"/>
              </a:rPr>
              <a:t>gambar</a:t>
            </a:r>
            <a:r>
              <a:rPr lang="en-US" sz="1600" dirty="0">
                <a:latin typeface="Poppins" panose="00000500000000000000" pitchFamily="2" charset="0"/>
                <a:cs typeface="Poppins" panose="00000500000000000000" pitchFamily="2" charset="0"/>
              </a:rPr>
              <a:t> 2</a:t>
            </a:r>
          </a:p>
        </p:txBody>
      </p:sp>
      <p:pic>
        <p:nvPicPr>
          <p:cNvPr id="8" name="Picture 7">
            <a:extLst>
              <a:ext uri="{FF2B5EF4-FFF2-40B4-BE49-F238E27FC236}">
                <a16:creationId xmlns:a16="http://schemas.microsoft.com/office/drawing/2014/main" id="{FCA9906E-9193-0183-D78B-18D8D145CC6F}"/>
              </a:ext>
            </a:extLst>
          </p:cNvPr>
          <p:cNvPicPr>
            <a:picLocks noChangeAspect="1"/>
          </p:cNvPicPr>
          <p:nvPr/>
        </p:nvPicPr>
        <p:blipFill rotWithShape="1">
          <a:blip r:embed="rId2"/>
          <a:srcRect r="34430"/>
          <a:stretch/>
        </p:blipFill>
        <p:spPr>
          <a:xfrm>
            <a:off x="7131564" y="3508618"/>
            <a:ext cx="3866926" cy="2581173"/>
          </a:xfrm>
          <a:prstGeom prst="rect">
            <a:avLst/>
          </a:prstGeom>
        </p:spPr>
      </p:pic>
      <p:pic>
        <p:nvPicPr>
          <p:cNvPr id="5" name="Content Placeholder 4">
            <a:extLst>
              <a:ext uri="{FF2B5EF4-FFF2-40B4-BE49-F238E27FC236}">
                <a16:creationId xmlns:a16="http://schemas.microsoft.com/office/drawing/2014/main" id="{3DB864F9-9A7D-41DF-D577-AD05B74CF1F4}"/>
              </a:ext>
            </a:extLst>
          </p:cNvPr>
          <p:cNvPicPr>
            <a:picLocks noGrp="1" noChangeAspect="1"/>
          </p:cNvPicPr>
          <p:nvPr>
            <p:ph idx="1"/>
          </p:nvPr>
        </p:nvPicPr>
        <p:blipFill rotWithShape="1">
          <a:blip r:embed="rId3"/>
          <a:srcRect r="32277"/>
          <a:stretch/>
        </p:blipFill>
        <p:spPr>
          <a:xfrm>
            <a:off x="7062556" y="641373"/>
            <a:ext cx="4005493" cy="2581173"/>
          </a:xfrm>
          <a:prstGeom prst="rect">
            <a:avLst/>
          </a:prstGeom>
        </p:spPr>
      </p:pic>
      <p:sp>
        <p:nvSpPr>
          <p:cNvPr id="9" name="TextBox 8">
            <a:extLst>
              <a:ext uri="{FF2B5EF4-FFF2-40B4-BE49-F238E27FC236}">
                <a16:creationId xmlns:a16="http://schemas.microsoft.com/office/drawing/2014/main" id="{D881FE3A-F86E-149D-1A46-E44933DB1A06}"/>
              </a:ext>
            </a:extLst>
          </p:cNvPr>
          <p:cNvSpPr txBox="1"/>
          <p:nvPr/>
        </p:nvSpPr>
        <p:spPr>
          <a:xfrm>
            <a:off x="9302262" y="2760785"/>
            <a:ext cx="1834023" cy="369332"/>
          </a:xfrm>
          <a:prstGeom prst="rect">
            <a:avLst/>
          </a:prstGeom>
          <a:noFill/>
        </p:spPr>
        <p:txBody>
          <a:bodyPr wrap="square" rtlCol="0">
            <a:spAutoFit/>
          </a:bodyPr>
          <a:lstStyle/>
          <a:p>
            <a:r>
              <a:rPr lang="en-US" dirty="0"/>
              <a:t>Gambar 1</a:t>
            </a:r>
            <a:endParaRPr lang="en-ID" dirty="0"/>
          </a:p>
        </p:txBody>
      </p:sp>
      <p:sp>
        <p:nvSpPr>
          <p:cNvPr id="10" name="TextBox 9">
            <a:extLst>
              <a:ext uri="{FF2B5EF4-FFF2-40B4-BE49-F238E27FC236}">
                <a16:creationId xmlns:a16="http://schemas.microsoft.com/office/drawing/2014/main" id="{BDEE907F-7A65-DE0A-847A-ACEDFF3F37EA}"/>
              </a:ext>
            </a:extLst>
          </p:cNvPr>
          <p:cNvSpPr txBox="1"/>
          <p:nvPr/>
        </p:nvSpPr>
        <p:spPr>
          <a:xfrm>
            <a:off x="9417946" y="5675398"/>
            <a:ext cx="1834023" cy="369332"/>
          </a:xfrm>
          <a:prstGeom prst="rect">
            <a:avLst/>
          </a:prstGeom>
          <a:noFill/>
        </p:spPr>
        <p:txBody>
          <a:bodyPr wrap="square" rtlCol="0">
            <a:spAutoFit/>
          </a:bodyPr>
          <a:lstStyle/>
          <a:p>
            <a:r>
              <a:rPr lang="en-US" dirty="0"/>
              <a:t>Gambar 2</a:t>
            </a:r>
            <a:endParaRPr lang="en-ID" dirty="0"/>
          </a:p>
        </p:txBody>
      </p:sp>
    </p:spTree>
    <p:extLst>
      <p:ext uri="{BB962C8B-B14F-4D97-AF65-F5344CB8AC3E}">
        <p14:creationId xmlns:p14="http://schemas.microsoft.com/office/powerpoint/2010/main" val="3149526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6788AC3-EA3C-C0A1-C856-19FDE4FC5A5B}"/>
              </a:ext>
            </a:extLst>
          </p:cNvPr>
          <p:cNvSpPr>
            <a:spLocks noGrp="1"/>
          </p:cNvSpPr>
          <p:nvPr>
            <p:ph type="title"/>
          </p:nvPr>
        </p:nvSpPr>
        <p:spPr>
          <a:xfrm>
            <a:off x="838200" y="365125"/>
            <a:ext cx="10515600" cy="1325563"/>
          </a:xfrm>
        </p:spPr>
        <p:txBody>
          <a:bodyPr>
            <a:normAutofit/>
          </a:bodyPr>
          <a:lstStyle/>
          <a:p>
            <a:r>
              <a:rPr lang="en-US" b="1">
                <a:latin typeface="Aharoni" panose="02010803020104030203" pitchFamily="2" charset="-79"/>
                <a:cs typeface="Aharoni" panose="02010803020104030203" pitchFamily="2" charset="-79"/>
              </a:rPr>
              <a:t>What are we going to learn?</a:t>
            </a:r>
            <a:endParaRPr lang="en-ID" b="1" dirty="0">
              <a:latin typeface="Aharoni" panose="02010803020104030203" pitchFamily="2" charset="-79"/>
              <a:cs typeface="Aharoni" panose="02010803020104030203" pitchFamily="2" charset="-79"/>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B9A2B4B-07B7-04C8-771E-05C7FF85E6BD}"/>
              </a:ext>
            </a:extLst>
          </p:cNvPr>
          <p:cNvSpPr>
            <a:spLocks noGrp="1"/>
          </p:cNvSpPr>
          <p:nvPr>
            <p:ph idx="1"/>
          </p:nvPr>
        </p:nvSpPr>
        <p:spPr>
          <a:xfrm>
            <a:off x="838200" y="2141537"/>
            <a:ext cx="10515600" cy="4351338"/>
          </a:xfrm>
        </p:spPr>
        <p:txBody>
          <a:bodyPr>
            <a:normAutofit/>
          </a:bodyPr>
          <a:lstStyle/>
          <a:p>
            <a:r>
              <a:rPr lang="en-US" dirty="0">
                <a:latin typeface="Poppins" panose="00000500000000000000" pitchFamily="2" charset="0"/>
                <a:cs typeface="Poppins" panose="00000500000000000000" pitchFamily="2" charset="0"/>
              </a:rPr>
              <a:t>Overview</a:t>
            </a:r>
          </a:p>
          <a:p>
            <a:r>
              <a:rPr lang="en-US" dirty="0">
                <a:latin typeface="Poppins" panose="00000500000000000000" pitchFamily="2" charset="0"/>
                <a:cs typeface="Poppins" panose="00000500000000000000" pitchFamily="2" charset="0"/>
              </a:rPr>
              <a:t>Advantages of </a:t>
            </a:r>
            <a:r>
              <a:rPr lang="en-US" dirty="0" err="1">
                <a:latin typeface="Poppins" panose="00000500000000000000" pitchFamily="2" charset="0"/>
                <a:cs typeface="Poppins" panose="00000500000000000000" pitchFamily="2" charset="0"/>
              </a:rPr>
              <a:t>Knime</a:t>
            </a:r>
            <a:endParaRPr lang="en-US" dirty="0">
              <a:latin typeface="Poppins" panose="00000500000000000000" pitchFamily="2" charset="0"/>
              <a:cs typeface="Poppins" panose="00000500000000000000" pitchFamily="2" charset="0"/>
            </a:endParaRPr>
          </a:p>
          <a:p>
            <a:r>
              <a:rPr lang="en-US" dirty="0">
                <a:latin typeface="Poppins" panose="00000500000000000000" pitchFamily="2" charset="0"/>
                <a:cs typeface="Poppins" panose="00000500000000000000" pitchFamily="2" charset="0"/>
              </a:rPr>
              <a:t>Workspace in </a:t>
            </a:r>
            <a:r>
              <a:rPr lang="en-US" dirty="0" err="1">
                <a:latin typeface="Poppins" panose="00000500000000000000" pitchFamily="2" charset="0"/>
                <a:cs typeface="Poppins" panose="00000500000000000000" pitchFamily="2" charset="0"/>
              </a:rPr>
              <a:t>Knime</a:t>
            </a:r>
            <a:endParaRPr lang="en-US" dirty="0">
              <a:latin typeface="Poppins" panose="00000500000000000000" pitchFamily="2" charset="0"/>
              <a:cs typeface="Poppins" panose="00000500000000000000" pitchFamily="2" charset="0"/>
            </a:endParaRPr>
          </a:p>
          <a:p>
            <a:r>
              <a:rPr lang="en-US" dirty="0">
                <a:latin typeface="Poppins" panose="00000500000000000000" pitchFamily="2" charset="0"/>
                <a:cs typeface="Poppins" panose="00000500000000000000" pitchFamily="2" charset="0"/>
              </a:rPr>
              <a:t>Read the Data from </a:t>
            </a:r>
            <a:r>
              <a:rPr lang="en-US" dirty="0" err="1">
                <a:latin typeface="Poppins" panose="00000500000000000000" pitchFamily="2" charset="0"/>
                <a:cs typeface="Poppins" panose="00000500000000000000" pitchFamily="2" charset="0"/>
              </a:rPr>
              <a:t>Knime</a:t>
            </a:r>
            <a:endParaRPr lang="en-US" dirty="0">
              <a:latin typeface="Poppins" panose="00000500000000000000" pitchFamily="2" charset="0"/>
              <a:cs typeface="Poppins" panose="00000500000000000000" pitchFamily="2" charset="0"/>
            </a:endParaRPr>
          </a:p>
          <a:p>
            <a:r>
              <a:rPr lang="en-US" dirty="0">
                <a:latin typeface="Poppins" panose="00000500000000000000" pitchFamily="2" charset="0"/>
                <a:cs typeface="Poppins" panose="00000500000000000000" pitchFamily="2" charset="0"/>
              </a:rPr>
              <a:t>Exploration a Data using </a:t>
            </a:r>
            <a:r>
              <a:rPr lang="en-US" dirty="0" err="1">
                <a:latin typeface="Poppins" panose="00000500000000000000" pitchFamily="2" charset="0"/>
                <a:cs typeface="Poppins" panose="00000500000000000000" pitchFamily="2" charset="0"/>
              </a:rPr>
              <a:t>Knime</a:t>
            </a:r>
            <a:r>
              <a:rPr lang="en-US" dirty="0">
                <a:latin typeface="Poppins" panose="00000500000000000000" pitchFamily="2" charset="0"/>
                <a:cs typeface="Poppins" panose="00000500000000000000" pitchFamily="2" charset="0"/>
              </a:rPr>
              <a:t> </a:t>
            </a:r>
          </a:p>
          <a:p>
            <a:endParaRPr lang="en-US" dirty="0">
              <a:latin typeface="Poppins" panose="00000500000000000000" pitchFamily="2" charset="0"/>
              <a:cs typeface="Poppins" panose="00000500000000000000" pitchFamily="2" charset="0"/>
            </a:endParaRPr>
          </a:p>
          <a:p>
            <a:endParaRPr lang="en-US" dirty="0">
              <a:latin typeface="Poppins" panose="00000500000000000000" pitchFamily="2" charset="0"/>
              <a:cs typeface="Poppins" panose="00000500000000000000" pitchFamily="2" charset="0"/>
            </a:endParaRPr>
          </a:p>
          <a:p>
            <a:endParaRPr lang="en-US" dirty="0">
              <a:latin typeface="Poppins" panose="00000500000000000000" pitchFamily="2" charset="0"/>
              <a:cs typeface="Poppins" panose="00000500000000000000" pitchFamily="2" charset="0"/>
            </a:endParaRPr>
          </a:p>
          <a:p>
            <a:endParaRPr lang="en-ID"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42119293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17">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19">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21">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42A284A9-97D8-DC14-4372-145F38A15B99}"/>
              </a:ext>
            </a:extLst>
          </p:cNvPr>
          <p:cNvSpPr txBox="1"/>
          <p:nvPr/>
        </p:nvSpPr>
        <p:spPr>
          <a:xfrm>
            <a:off x="4581144" y="510047"/>
            <a:ext cx="6858000" cy="1645920"/>
          </a:xfrm>
          <a:prstGeom prst="rect">
            <a:avLst/>
          </a:prstGeom>
        </p:spPr>
        <p:txBody>
          <a:bodyPr vert="horz" lIns="91440" tIns="45720" rIns="91440" bIns="45720" rtlCol="0" anchor="ctr">
            <a:normAutofit/>
          </a:bodyPr>
          <a:lstStyle/>
          <a:p>
            <a:pPr>
              <a:lnSpc>
                <a:spcPct val="90000"/>
              </a:lnSpc>
              <a:spcAft>
                <a:spcPts val="600"/>
              </a:spcAft>
            </a:pPr>
            <a:r>
              <a:rPr lang="en-US" sz="1400" dirty="0"/>
              <a:t>6. </a:t>
            </a:r>
            <a:r>
              <a:rPr lang="en-US" sz="1400" dirty="0" err="1"/>
              <a:t>Tekan</a:t>
            </a:r>
            <a:r>
              <a:rPr lang="en-US" sz="1400" dirty="0"/>
              <a:t> node CSV Reader</a:t>
            </a:r>
          </a:p>
          <a:p>
            <a:pPr>
              <a:lnSpc>
                <a:spcPct val="90000"/>
              </a:lnSpc>
              <a:spcAft>
                <a:spcPts val="600"/>
              </a:spcAft>
            </a:pPr>
            <a:r>
              <a:rPr lang="en-US" sz="1400" dirty="0"/>
              <a:t>7. </a:t>
            </a:r>
            <a:r>
              <a:rPr lang="en-US" sz="1400" dirty="0" err="1"/>
              <a:t>Klik</a:t>
            </a:r>
            <a:r>
              <a:rPr lang="en-US" sz="1400" dirty="0"/>
              <a:t> </a:t>
            </a:r>
            <a:r>
              <a:rPr lang="en-US" sz="1400" dirty="0" err="1"/>
              <a:t>kanan</a:t>
            </a:r>
            <a:endParaRPr lang="en-US" sz="1400" dirty="0"/>
          </a:p>
          <a:p>
            <a:pPr>
              <a:lnSpc>
                <a:spcPct val="90000"/>
              </a:lnSpc>
              <a:spcAft>
                <a:spcPts val="600"/>
              </a:spcAft>
            </a:pPr>
            <a:r>
              <a:rPr lang="en-US" sz="1400" dirty="0"/>
              <a:t>8. </a:t>
            </a:r>
            <a:r>
              <a:rPr lang="en-US" sz="1400" dirty="0" err="1"/>
              <a:t>Pilih</a:t>
            </a:r>
            <a:r>
              <a:rPr lang="en-US" sz="1400" dirty="0"/>
              <a:t> &amp; </a:t>
            </a:r>
            <a:r>
              <a:rPr lang="en-US" sz="1400" dirty="0" err="1"/>
              <a:t>Klik</a:t>
            </a:r>
            <a:r>
              <a:rPr lang="en-US" sz="1400" dirty="0"/>
              <a:t> Configure</a:t>
            </a:r>
          </a:p>
          <a:p>
            <a:pPr>
              <a:lnSpc>
                <a:spcPct val="90000"/>
              </a:lnSpc>
              <a:spcAft>
                <a:spcPts val="600"/>
              </a:spcAft>
            </a:pPr>
            <a:r>
              <a:rPr lang="en-US" sz="1400" dirty="0"/>
              <a:t>9. Akan </a:t>
            </a:r>
            <a:r>
              <a:rPr lang="en-US" sz="1400" dirty="0" err="1"/>
              <a:t>muncul</a:t>
            </a:r>
            <a:r>
              <a:rPr lang="en-US" sz="1400" dirty="0"/>
              <a:t> </a:t>
            </a:r>
            <a:r>
              <a:rPr lang="en-US" sz="1400" dirty="0" err="1"/>
              <a:t>tampilan</a:t>
            </a:r>
            <a:r>
              <a:rPr lang="en-US" sz="1400" dirty="0"/>
              <a:t> </a:t>
            </a:r>
            <a:r>
              <a:rPr lang="en-US" sz="1400" dirty="0" err="1"/>
              <a:t>seperti</a:t>
            </a:r>
            <a:r>
              <a:rPr lang="en-US" sz="1400" dirty="0"/>
              <a:t> pada </a:t>
            </a:r>
            <a:r>
              <a:rPr lang="en-US" sz="1400" dirty="0" err="1"/>
              <a:t>gambar</a:t>
            </a:r>
            <a:r>
              <a:rPr lang="en-US" sz="1400" dirty="0"/>
              <a:t> 4, </a:t>
            </a:r>
            <a:r>
              <a:rPr lang="en-US" sz="1400" dirty="0" err="1"/>
              <a:t>Klik</a:t>
            </a:r>
            <a:r>
              <a:rPr lang="en-US" sz="1400" dirty="0"/>
              <a:t> Browse</a:t>
            </a:r>
          </a:p>
          <a:p>
            <a:pPr>
              <a:lnSpc>
                <a:spcPct val="90000"/>
              </a:lnSpc>
              <a:spcAft>
                <a:spcPts val="600"/>
              </a:spcAft>
            </a:pPr>
            <a:r>
              <a:rPr lang="en-US" sz="1400" dirty="0"/>
              <a:t>10. Masukkan file dataset yang </a:t>
            </a:r>
            <a:r>
              <a:rPr lang="en-US" sz="1400" dirty="0" err="1"/>
              <a:t>telah</a:t>
            </a:r>
            <a:r>
              <a:rPr lang="en-US" sz="1400" dirty="0"/>
              <a:t> </a:t>
            </a:r>
            <a:r>
              <a:rPr lang="en-US" sz="1400" dirty="0" err="1"/>
              <a:t>anda</a:t>
            </a:r>
            <a:r>
              <a:rPr lang="en-US" sz="1400" dirty="0"/>
              <a:t> download </a:t>
            </a:r>
            <a:r>
              <a:rPr lang="en-US" sz="1400" dirty="0" err="1"/>
              <a:t>tadi</a:t>
            </a:r>
            <a:endParaRPr lang="en-US" sz="1400" dirty="0"/>
          </a:p>
          <a:p>
            <a:pPr>
              <a:lnSpc>
                <a:spcPct val="90000"/>
              </a:lnSpc>
              <a:spcAft>
                <a:spcPts val="600"/>
              </a:spcAft>
            </a:pPr>
            <a:r>
              <a:rPr lang="en-US" sz="1400" dirty="0"/>
              <a:t>11. </a:t>
            </a:r>
            <a:r>
              <a:rPr lang="en-US" sz="1400" dirty="0" err="1"/>
              <a:t>Klik</a:t>
            </a:r>
            <a:r>
              <a:rPr lang="en-US" sz="1400" dirty="0"/>
              <a:t> Open</a:t>
            </a:r>
          </a:p>
        </p:txBody>
      </p:sp>
      <p:pic>
        <p:nvPicPr>
          <p:cNvPr id="5" name="Content Placeholder 4">
            <a:extLst>
              <a:ext uri="{FF2B5EF4-FFF2-40B4-BE49-F238E27FC236}">
                <a16:creationId xmlns:a16="http://schemas.microsoft.com/office/drawing/2014/main" id="{383149B8-DCFC-A1DB-4D07-B17659EA49ED}"/>
              </a:ext>
            </a:extLst>
          </p:cNvPr>
          <p:cNvPicPr>
            <a:picLocks noGrp="1" noChangeAspect="1"/>
          </p:cNvPicPr>
          <p:nvPr>
            <p:ph idx="1"/>
          </p:nvPr>
        </p:nvPicPr>
        <p:blipFill>
          <a:blip r:embed="rId2"/>
          <a:stretch>
            <a:fillRect/>
          </a:stretch>
        </p:blipFill>
        <p:spPr>
          <a:xfrm>
            <a:off x="-149632" y="2533508"/>
            <a:ext cx="4150025" cy="2355139"/>
          </a:xfrm>
          <a:prstGeom prst="rect">
            <a:avLst/>
          </a:prstGeom>
        </p:spPr>
      </p:pic>
      <p:pic>
        <p:nvPicPr>
          <p:cNvPr id="11" name="Picture 10">
            <a:extLst>
              <a:ext uri="{FF2B5EF4-FFF2-40B4-BE49-F238E27FC236}">
                <a16:creationId xmlns:a16="http://schemas.microsoft.com/office/drawing/2014/main" id="{038D20DE-2980-3727-C95C-5F2C2F9D3B92}"/>
              </a:ext>
            </a:extLst>
          </p:cNvPr>
          <p:cNvPicPr>
            <a:picLocks noChangeAspect="1"/>
          </p:cNvPicPr>
          <p:nvPr/>
        </p:nvPicPr>
        <p:blipFill>
          <a:blip r:embed="rId3"/>
          <a:stretch>
            <a:fillRect/>
          </a:stretch>
        </p:blipFill>
        <p:spPr>
          <a:xfrm>
            <a:off x="2619771" y="3496477"/>
            <a:ext cx="4825887" cy="3583220"/>
          </a:xfrm>
          <a:prstGeom prst="rect">
            <a:avLst/>
          </a:prstGeom>
        </p:spPr>
      </p:pic>
      <p:pic>
        <p:nvPicPr>
          <p:cNvPr id="13" name="Picture 12">
            <a:extLst>
              <a:ext uri="{FF2B5EF4-FFF2-40B4-BE49-F238E27FC236}">
                <a16:creationId xmlns:a16="http://schemas.microsoft.com/office/drawing/2014/main" id="{BFDBAAB7-FDBB-B000-24A2-CFA991B3F804}"/>
              </a:ext>
            </a:extLst>
          </p:cNvPr>
          <p:cNvPicPr>
            <a:picLocks noChangeAspect="1"/>
          </p:cNvPicPr>
          <p:nvPr/>
        </p:nvPicPr>
        <p:blipFill>
          <a:blip r:embed="rId4"/>
          <a:stretch>
            <a:fillRect/>
          </a:stretch>
        </p:blipFill>
        <p:spPr>
          <a:xfrm>
            <a:off x="7295435" y="2599364"/>
            <a:ext cx="5046788" cy="3583219"/>
          </a:xfrm>
          <a:prstGeom prst="rect">
            <a:avLst/>
          </a:prstGeom>
        </p:spPr>
      </p:pic>
      <p:sp>
        <p:nvSpPr>
          <p:cNvPr id="14" name="TextBox 13">
            <a:extLst>
              <a:ext uri="{FF2B5EF4-FFF2-40B4-BE49-F238E27FC236}">
                <a16:creationId xmlns:a16="http://schemas.microsoft.com/office/drawing/2014/main" id="{AE7AE52F-58E1-1105-E746-079A9AF6BE1E}"/>
              </a:ext>
            </a:extLst>
          </p:cNvPr>
          <p:cNvSpPr txBox="1"/>
          <p:nvPr/>
        </p:nvSpPr>
        <p:spPr>
          <a:xfrm>
            <a:off x="852294" y="1102174"/>
            <a:ext cx="3010809" cy="461665"/>
          </a:xfrm>
          <a:prstGeom prst="rect">
            <a:avLst/>
          </a:prstGeom>
          <a:noFill/>
        </p:spPr>
        <p:txBody>
          <a:bodyPr wrap="square" rtlCol="0">
            <a:spAutoFit/>
          </a:bodyPr>
          <a:lstStyle/>
          <a:p>
            <a:r>
              <a:rPr lang="en-US" sz="2400" b="1" dirty="0">
                <a:latin typeface="Aharoni" panose="02010803020104030203" pitchFamily="2" charset="-79"/>
                <a:cs typeface="Aharoni" panose="02010803020104030203" pitchFamily="2" charset="-79"/>
              </a:rPr>
              <a:t>Step </a:t>
            </a:r>
            <a:r>
              <a:rPr lang="en-US" sz="2400" b="1" dirty="0" err="1">
                <a:latin typeface="Aharoni" panose="02010803020104030203" pitchFamily="2" charset="-79"/>
                <a:cs typeface="Aharoni" panose="02010803020104030203" pitchFamily="2" charset="-79"/>
              </a:rPr>
              <a:t>Lanjutan</a:t>
            </a:r>
            <a:endParaRPr lang="en-ID" sz="2400" b="1" dirty="0">
              <a:latin typeface="Aharoni" panose="02010803020104030203" pitchFamily="2" charset="-79"/>
              <a:cs typeface="Aharoni" panose="02010803020104030203" pitchFamily="2" charset="-79"/>
            </a:endParaRPr>
          </a:p>
        </p:txBody>
      </p:sp>
      <p:sp>
        <p:nvSpPr>
          <p:cNvPr id="15" name="Arrow: Curved Down 14">
            <a:extLst>
              <a:ext uri="{FF2B5EF4-FFF2-40B4-BE49-F238E27FC236}">
                <a16:creationId xmlns:a16="http://schemas.microsoft.com/office/drawing/2014/main" id="{17CA1993-6CBD-E46C-533E-52214FFBD552}"/>
              </a:ext>
            </a:extLst>
          </p:cNvPr>
          <p:cNvSpPr/>
          <p:nvPr/>
        </p:nvSpPr>
        <p:spPr>
          <a:xfrm rot="11031278" flipH="1">
            <a:off x="6665015" y="4850389"/>
            <a:ext cx="1016584" cy="58382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sp>
        <p:nvSpPr>
          <p:cNvPr id="16" name="Arrow: Curved Down 15">
            <a:extLst>
              <a:ext uri="{FF2B5EF4-FFF2-40B4-BE49-F238E27FC236}">
                <a16:creationId xmlns:a16="http://schemas.microsoft.com/office/drawing/2014/main" id="{E11B5B56-4FA1-2CF4-7B37-932EA1BC2CC2}"/>
              </a:ext>
            </a:extLst>
          </p:cNvPr>
          <p:cNvSpPr/>
          <p:nvPr/>
        </p:nvSpPr>
        <p:spPr>
          <a:xfrm rot="4540721">
            <a:off x="3518501" y="3337287"/>
            <a:ext cx="994004" cy="623181"/>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sp>
        <p:nvSpPr>
          <p:cNvPr id="17" name="Oval 16">
            <a:extLst>
              <a:ext uri="{FF2B5EF4-FFF2-40B4-BE49-F238E27FC236}">
                <a16:creationId xmlns:a16="http://schemas.microsoft.com/office/drawing/2014/main" id="{3CA20DFC-2E59-362E-FC77-237F7F262D9B}"/>
              </a:ext>
            </a:extLst>
          </p:cNvPr>
          <p:cNvSpPr/>
          <p:nvPr/>
        </p:nvSpPr>
        <p:spPr>
          <a:xfrm>
            <a:off x="6356838" y="4390973"/>
            <a:ext cx="861647" cy="436004"/>
          </a:xfrm>
          <a:prstGeom prst="ellipse">
            <a:avLst/>
          </a:prstGeom>
          <a:noFill/>
          <a:ln w="28575">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D"/>
          </a:p>
        </p:txBody>
      </p:sp>
      <p:sp>
        <p:nvSpPr>
          <p:cNvPr id="19" name="TextBox 18">
            <a:extLst>
              <a:ext uri="{FF2B5EF4-FFF2-40B4-BE49-F238E27FC236}">
                <a16:creationId xmlns:a16="http://schemas.microsoft.com/office/drawing/2014/main" id="{3FB0A88B-87AF-D975-1597-B1993B9D0950}"/>
              </a:ext>
            </a:extLst>
          </p:cNvPr>
          <p:cNvSpPr txBox="1"/>
          <p:nvPr/>
        </p:nvSpPr>
        <p:spPr>
          <a:xfrm>
            <a:off x="1627961" y="2645661"/>
            <a:ext cx="1834023" cy="369332"/>
          </a:xfrm>
          <a:prstGeom prst="rect">
            <a:avLst/>
          </a:prstGeom>
          <a:noFill/>
        </p:spPr>
        <p:txBody>
          <a:bodyPr wrap="square" rtlCol="0">
            <a:spAutoFit/>
          </a:bodyPr>
          <a:lstStyle/>
          <a:p>
            <a:r>
              <a:rPr lang="en-US" dirty="0"/>
              <a:t>Gambar 3</a:t>
            </a:r>
            <a:endParaRPr lang="en-ID" dirty="0"/>
          </a:p>
        </p:txBody>
      </p:sp>
      <p:sp>
        <p:nvSpPr>
          <p:cNvPr id="23" name="TextBox 22">
            <a:extLst>
              <a:ext uri="{FF2B5EF4-FFF2-40B4-BE49-F238E27FC236}">
                <a16:creationId xmlns:a16="http://schemas.microsoft.com/office/drawing/2014/main" id="{C4D10395-7842-C669-45C8-83318448C067}"/>
              </a:ext>
            </a:extLst>
          </p:cNvPr>
          <p:cNvSpPr txBox="1"/>
          <p:nvPr/>
        </p:nvSpPr>
        <p:spPr>
          <a:xfrm>
            <a:off x="4979496" y="3361440"/>
            <a:ext cx="1834023" cy="369332"/>
          </a:xfrm>
          <a:prstGeom prst="rect">
            <a:avLst/>
          </a:prstGeom>
          <a:noFill/>
        </p:spPr>
        <p:txBody>
          <a:bodyPr wrap="square" rtlCol="0">
            <a:spAutoFit/>
          </a:bodyPr>
          <a:lstStyle/>
          <a:p>
            <a:r>
              <a:rPr lang="en-US" dirty="0"/>
              <a:t>Gambar 4</a:t>
            </a:r>
            <a:endParaRPr lang="en-ID" dirty="0"/>
          </a:p>
        </p:txBody>
      </p:sp>
      <p:sp>
        <p:nvSpPr>
          <p:cNvPr id="30" name="TextBox 29">
            <a:extLst>
              <a:ext uri="{FF2B5EF4-FFF2-40B4-BE49-F238E27FC236}">
                <a16:creationId xmlns:a16="http://schemas.microsoft.com/office/drawing/2014/main" id="{70CC4F32-4793-4C08-E4D2-29EC0609B773}"/>
              </a:ext>
            </a:extLst>
          </p:cNvPr>
          <p:cNvSpPr txBox="1"/>
          <p:nvPr/>
        </p:nvSpPr>
        <p:spPr>
          <a:xfrm>
            <a:off x="9383732" y="4195856"/>
            <a:ext cx="1834023" cy="369332"/>
          </a:xfrm>
          <a:prstGeom prst="rect">
            <a:avLst/>
          </a:prstGeom>
          <a:noFill/>
        </p:spPr>
        <p:txBody>
          <a:bodyPr wrap="square" rtlCol="0">
            <a:spAutoFit/>
          </a:bodyPr>
          <a:lstStyle/>
          <a:p>
            <a:r>
              <a:rPr lang="en-US" dirty="0"/>
              <a:t>Gambar 5</a:t>
            </a:r>
            <a:endParaRPr lang="en-ID" dirty="0"/>
          </a:p>
        </p:txBody>
      </p:sp>
    </p:spTree>
    <p:extLst>
      <p:ext uri="{BB962C8B-B14F-4D97-AF65-F5344CB8AC3E}">
        <p14:creationId xmlns:p14="http://schemas.microsoft.com/office/powerpoint/2010/main" val="7564830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40D0174-CA42-F47C-19BF-23332287CC59}"/>
              </a:ext>
            </a:extLst>
          </p:cNvPr>
          <p:cNvPicPr>
            <a:picLocks noGrp="1" noChangeAspect="1"/>
          </p:cNvPicPr>
          <p:nvPr>
            <p:ph idx="1"/>
          </p:nvPr>
        </p:nvPicPr>
        <p:blipFill rotWithShape="1">
          <a:blip r:embed="rId2"/>
          <a:srcRect t="16759"/>
          <a:stretch/>
        </p:blipFill>
        <p:spPr>
          <a:xfrm>
            <a:off x="190500" y="391257"/>
            <a:ext cx="7732130" cy="5152067"/>
          </a:xfrm>
        </p:spPr>
      </p:pic>
      <p:sp>
        <p:nvSpPr>
          <p:cNvPr id="6" name="TextBox 5">
            <a:extLst>
              <a:ext uri="{FF2B5EF4-FFF2-40B4-BE49-F238E27FC236}">
                <a16:creationId xmlns:a16="http://schemas.microsoft.com/office/drawing/2014/main" id="{C96FE146-F1BC-3909-0C11-C1402DBDF969}"/>
              </a:ext>
            </a:extLst>
          </p:cNvPr>
          <p:cNvSpPr txBox="1"/>
          <p:nvPr/>
        </p:nvSpPr>
        <p:spPr>
          <a:xfrm>
            <a:off x="8991334" y="1948210"/>
            <a:ext cx="2876550" cy="2961580"/>
          </a:xfrm>
          <a:prstGeom prst="rect">
            <a:avLst/>
          </a:prstGeom>
          <a:noFill/>
        </p:spPr>
        <p:txBody>
          <a:bodyPr wrap="square" rtlCol="0">
            <a:spAutoFit/>
          </a:bodyPr>
          <a:lstStyle/>
          <a:p>
            <a:pPr>
              <a:lnSpc>
                <a:spcPct val="150000"/>
              </a:lnSpc>
            </a:pPr>
            <a:r>
              <a:rPr lang="en-US" dirty="0">
                <a:latin typeface="Poppins" panose="00000500000000000000" pitchFamily="2" charset="0"/>
                <a:cs typeface="Poppins" panose="00000500000000000000" pitchFamily="2" charset="0"/>
              </a:rPr>
              <a:t>12. </a:t>
            </a:r>
            <a:r>
              <a:rPr lang="en-US" dirty="0" err="1">
                <a:latin typeface="Poppins" panose="00000500000000000000" pitchFamily="2" charset="0"/>
                <a:cs typeface="Poppins" panose="00000500000000000000" pitchFamily="2" charset="0"/>
              </a:rPr>
              <a:t>Setelah</a:t>
            </a:r>
            <a:r>
              <a:rPr lang="en-US" dirty="0">
                <a:latin typeface="Poppins" panose="00000500000000000000" pitchFamily="2" charset="0"/>
                <a:cs typeface="Poppins" panose="00000500000000000000" pitchFamily="2" charset="0"/>
              </a:rPr>
              <a:t> </a:t>
            </a:r>
            <a:r>
              <a:rPr lang="en-US" dirty="0" err="1">
                <a:latin typeface="Poppins" panose="00000500000000000000" pitchFamily="2" charset="0"/>
                <a:cs typeface="Poppins" panose="00000500000000000000" pitchFamily="2" charset="0"/>
              </a:rPr>
              <a:t>tampil</a:t>
            </a:r>
            <a:r>
              <a:rPr lang="en-US" dirty="0">
                <a:latin typeface="Poppins" panose="00000500000000000000" pitchFamily="2" charset="0"/>
                <a:cs typeface="Poppins" panose="00000500000000000000" pitchFamily="2" charset="0"/>
              </a:rPr>
              <a:t> </a:t>
            </a:r>
            <a:r>
              <a:rPr lang="en-US" dirty="0" err="1">
                <a:latin typeface="Poppins" panose="00000500000000000000" pitchFamily="2" charset="0"/>
                <a:cs typeface="Poppins" panose="00000500000000000000" pitchFamily="2" charset="0"/>
              </a:rPr>
              <a:t>seperti</a:t>
            </a:r>
            <a:r>
              <a:rPr lang="en-US" dirty="0">
                <a:latin typeface="Poppins" panose="00000500000000000000" pitchFamily="2" charset="0"/>
                <a:cs typeface="Poppins" panose="00000500000000000000" pitchFamily="2" charset="0"/>
              </a:rPr>
              <a:t> </a:t>
            </a:r>
            <a:r>
              <a:rPr lang="en-US" dirty="0" err="1">
                <a:latin typeface="Poppins" panose="00000500000000000000" pitchFamily="2" charset="0"/>
                <a:cs typeface="Poppins" panose="00000500000000000000" pitchFamily="2" charset="0"/>
              </a:rPr>
              <a:t>gambar</a:t>
            </a:r>
            <a:r>
              <a:rPr lang="en-US" dirty="0">
                <a:latin typeface="Poppins" panose="00000500000000000000" pitchFamily="2" charset="0"/>
                <a:cs typeface="Poppins" panose="00000500000000000000" pitchFamily="2" charset="0"/>
              </a:rPr>
              <a:t> di </a:t>
            </a:r>
            <a:r>
              <a:rPr lang="en-US" dirty="0" err="1">
                <a:latin typeface="Poppins" panose="00000500000000000000" pitchFamily="2" charset="0"/>
                <a:cs typeface="Poppins" panose="00000500000000000000" pitchFamily="2" charset="0"/>
              </a:rPr>
              <a:t>samping</a:t>
            </a:r>
            <a:r>
              <a:rPr lang="en-US" dirty="0">
                <a:latin typeface="Poppins" panose="00000500000000000000" pitchFamily="2" charset="0"/>
                <a:cs typeface="Poppins" panose="00000500000000000000" pitchFamily="2" charset="0"/>
              </a:rPr>
              <a:t>, </a:t>
            </a:r>
            <a:r>
              <a:rPr lang="en-US" dirty="0" err="1">
                <a:latin typeface="Poppins" panose="00000500000000000000" pitchFamily="2" charset="0"/>
                <a:cs typeface="Poppins" panose="00000500000000000000" pitchFamily="2" charset="0"/>
              </a:rPr>
              <a:t>klik</a:t>
            </a:r>
            <a:r>
              <a:rPr lang="en-US" dirty="0">
                <a:latin typeface="Poppins" panose="00000500000000000000" pitchFamily="2" charset="0"/>
                <a:cs typeface="Poppins" panose="00000500000000000000" pitchFamily="2" charset="0"/>
              </a:rPr>
              <a:t> </a:t>
            </a:r>
            <a:r>
              <a:rPr lang="en-US" b="1" dirty="0">
                <a:latin typeface="Poppins" panose="00000500000000000000" pitchFamily="2" charset="0"/>
                <a:cs typeface="Poppins" panose="00000500000000000000" pitchFamily="2" charset="0"/>
              </a:rPr>
              <a:t>Ok</a:t>
            </a:r>
          </a:p>
          <a:p>
            <a:pPr>
              <a:lnSpc>
                <a:spcPct val="150000"/>
              </a:lnSpc>
            </a:pPr>
            <a:endParaRPr lang="en-US" b="1" dirty="0">
              <a:latin typeface="Poppins" panose="00000500000000000000" pitchFamily="2" charset="0"/>
              <a:cs typeface="Poppins" panose="00000500000000000000" pitchFamily="2" charset="0"/>
            </a:endParaRPr>
          </a:p>
          <a:p>
            <a:pPr>
              <a:lnSpc>
                <a:spcPct val="150000"/>
              </a:lnSpc>
            </a:pPr>
            <a:r>
              <a:rPr lang="en-ID" dirty="0">
                <a:latin typeface="Poppins" panose="00000500000000000000" pitchFamily="2" charset="0"/>
                <a:cs typeface="Poppins" panose="00000500000000000000" pitchFamily="2" charset="0"/>
              </a:rPr>
              <a:t>13. Lalu </a:t>
            </a:r>
            <a:r>
              <a:rPr lang="en-ID" dirty="0" err="1">
                <a:latin typeface="Poppins" panose="00000500000000000000" pitchFamily="2" charset="0"/>
                <a:cs typeface="Poppins" panose="00000500000000000000" pitchFamily="2" charset="0"/>
              </a:rPr>
              <a:t>tampilan</a:t>
            </a:r>
            <a:r>
              <a:rPr lang="en-ID" dirty="0">
                <a:latin typeface="Poppins" panose="00000500000000000000" pitchFamily="2" charset="0"/>
                <a:cs typeface="Poppins" panose="00000500000000000000" pitchFamily="2" charset="0"/>
              </a:rPr>
              <a:t> pada Node </a:t>
            </a:r>
            <a:r>
              <a:rPr lang="en-ID" dirty="0" err="1">
                <a:latin typeface="Poppins" panose="00000500000000000000" pitchFamily="2" charset="0"/>
                <a:cs typeface="Poppins" panose="00000500000000000000" pitchFamily="2" charset="0"/>
              </a:rPr>
              <a:t>akan</a:t>
            </a:r>
            <a:r>
              <a:rPr lang="en-ID" dirty="0">
                <a:latin typeface="Poppins" panose="00000500000000000000" pitchFamily="2" charset="0"/>
                <a:cs typeface="Poppins" panose="00000500000000000000" pitchFamily="2" charset="0"/>
              </a:rPr>
              <a:t> </a:t>
            </a:r>
            <a:r>
              <a:rPr lang="en-ID" dirty="0" err="1">
                <a:latin typeface="Poppins" panose="00000500000000000000" pitchFamily="2" charset="0"/>
                <a:cs typeface="Poppins" panose="00000500000000000000" pitchFamily="2" charset="0"/>
              </a:rPr>
              <a:t>berubah</a:t>
            </a:r>
            <a:r>
              <a:rPr lang="en-ID" dirty="0">
                <a:latin typeface="Poppins" panose="00000500000000000000" pitchFamily="2" charset="0"/>
                <a:cs typeface="Poppins" panose="00000500000000000000" pitchFamily="2" charset="0"/>
              </a:rPr>
              <a:t> </a:t>
            </a:r>
            <a:r>
              <a:rPr lang="en-ID" dirty="0" err="1">
                <a:latin typeface="Poppins" panose="00000500000000000000" pitchFamily="2" charset="0"/>
                <a:cs typeface="Poppins" panose="00000500000000000000" pitchFamily="2" charset="0"/>
              </a:rPr>
              <a:t>menjadi</a:t>
            </a:r>
            <a:r>
              <a:rPr lang="en-ID" dirty="0">
                <a:latin typeface="Poppins" panose="00000500000000000000" pitchFamily="2" charset="0"/>
                <a:cs typeface="Poppins" panose="00000500000000000000" pitchFamily="2" charset="0"/>
              </a:rPr>
              <a:t> </a:t>
            </a:r>
            <a:r>
              <a:rPr lang="en-ID" dirty="0" err="1">
                <a:latin typeface="Poppins" panose="00000500000000000000" pitchFamily="2" charset="0"/>
                <a:cs typeface="Poppins" panose="00000500000000000000" pitchFamily="2" charset="0"/>
              </a:rPr>
              <a:t>warna</a:t>
            </a:r>
            <a:r>
              <a:rPr lang="en-ID" dirty="0">
                <a:latin typeface="Poppins" panose="00000500000000000000" pitchFamily="2" charset="0"/>
                <a:cs typeface="Poppins" panose="00000500000000000000" pitchFamily="2" charset="0"/>
              </a:rPr>
              <a:t> </a:t>
            </a:r>
            <a:r>
              <a:rPr lang="en-ID" dirty="0" err="1">
                <a:latin typeface="Poppins" panose="00000500000000000000" pitchFamily="2" charset="0"/>
                <a:cs typeface="Poppins" panose="00000500000000000000" pitchFamily="2" charset="0"/>
              </a:rPr>
              <a:t>kuning</a:t>
            </a:r>
            <a:endParaRPr lang="en-ID" dirty="0">
              <a:latin typeface="Poppins" panose="00000500000000000000" pitchFamily="2" charset="0"/>
              <a:cs typeface="Poppins" panose="00000500000000000000" pitchFamily="2" charset="0"/>
            </a:endParaRPr>
          </a:p>
        </p:txBody>
      </p:sp>
      <p:sp>
        <p:nvSpPr>
          <p:cNvPr id="7" name="Oval 6">
            <a:extLst>
              <a:ext uri="{FF2B5EF4-FFF2-40B4-BE49-F238E27FC236}">
                <a16:creationId xmlns:a16="http://schemas.microsoft.com/office/drawing/2014/main" id="{B994DAD9-B888-A5CB-8CCF-4AAC1B2E7415}"/>
              </a:ext>
            </a:extLst>
          </p:cNvPr>
          <p:cNvSpPr/>
          <p:nvPr/>
        </p:nvSpPr>
        <p:spPr>
          <a:xfrm>
            <a:off x="3905250" y="5150827"/>
            <a:ext cx="1000125" cy="47625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7">
            <a:extLst>
              <a:ext uri="{FF2B5EF4-FFF2-40B4-BE49-F238E27FC236}">
                <a16:creationId xmlns:a16="http://schemas.microsoft.com/office/drawing/2014/main" id="{3BA9827C-0863-0D02-2B32-46A6AB353A82}"/>
              </a:ext>
            </a:extLst>
          </p:cNvPr>
          <p:cNvSpPr/>
          <p:nvPr/>
        </p:nvSpPr>
        <p:spPr>
          <a:xfrm>
            <a:off x="0" y="6405196"/>
            <a:ext cx="12192000" cy="45280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D"/>
          </a:p>
        </p:txBody>
      </p:sp>
      <p:pic>
        <p:nvPicPr>
          <p:cNvPr id="10" name="Picture 9">
            <a:extLst>
              <a:ext uri="{FF2B5EF4-FFF2-40B4-BE49-F238E27FC236}">
                <a16:creationId xmlns:a16="http://schemas.microsoft.com/office/drawing/2014/main" id="{5162B034-3600-ADFF-BCA7-AE338FFD8CE0}"/>
              </a:ext>
            </a:extLst>
          </p:cNvPr>
          <p:cNvPicPr>
            <a:picLocks noChangeAspect="1"/>
          </p:cNvPicPr>
          <p:nvPr/>
        </p:nvPicPr>
        <p:blipFill>
          <a:blip r:embed="rId3"/>
          <a:stretch>
            <a:fillRect/>
          </a:stretch>
        </p:blipFill>
        <p:spPr>
          <a:xfrm>
            <a:off x="6714859" y="4231536"/>
            <a:ext cx="1905266" cy="1838582"/>
          </a:xfrm>
          <a:prstGeom prst="rect">
            <a:avLst/>
          </a:prstGeom>
          <a:effectLst>
            <a:outerShdw blurRad="368300" sx="102000" sy="102000" algn="ctr" rotWithShape="0">
              <a:prstClr val="black">
                <a:alpha val="40000"/>
              </a:prstClr>
            </a:outerShdw>
          </a:effectLst>
        </p:spPr>
      </p:pic>
    </p:spTree>
    <p:extLst>
      <p:ext uri="{BB962C8B-B14F-4D97-AF65-F5344CB8AC3E}">
        <p14:creationId xmlns:p14="http://schemas.microsoft.com/office/powerpoint/2010/main" val="5483486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6" name="Rectangle 1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3C15463-1080-FC5B-268D-8E39CF2E68A6}"/>
              </a:ext>
            </a:extLst>
          </p:cNvPr>
          <p:cNvSpPr txBox="1"/>
          <p:nvPr/>
        </p:nvSpPr>
        <p:spPr>
          <a:xfrm>
            <a:off x="590719" y="2330505"/>
            <a:ext cx="5278066" cy="3979585"/>
          </a:xfrm>
          <a:prstGeom prst="rect">
            <a:avLst/>
          </a:prstGeom>
        </p:spPr>
        <p:txBody>
          <a:bodyPr vert="horz" lIns="91440" tIns="45720" rIns="91440" bIns="45720" rtlCol="0" anchor="ctr">
            <a:normAutofit/>
          </a:bodyPr>
          <a:lstStyle/>
          <a:p>
            <a:pPr>
              <a:lnSpc>
                <a:spcPct val="150000"/>
              </a:lnSpc>
              <a:spcAft>
                <a:spcPts val="600"/>
              </a:spcAft>
            </a:pPr>
            <a:r>
              <a:rPr lang="en-US" sz="2000" dirty="0">
                <a:latin typeface="Poppins" panose="00000500000000000000" pitchFamily="2" charset="0"/>
                <a:cs typeface="Poppins" panose="00000500000000000000" pitchFamily="2" charset="0"/>
              </a:rPr>
              <a:t>14. </a:t>
            </a:r>
            <a:r>
              <a:rPr lang="en-US" sz="2000" dirty="0" err="1">
                <a:latin typeface="Poppins" panose="00000500000000000000" pitchFamily="2" charset="0"/>
                <a:cs typeface="Poppins" panose="00000500000000000000" pitchFamily="2" charset="0"/>
              </a:rPr>
              <a:t>Klik</a:t>
            </a:r>
            <a:r>
              <a:rPr lang="en-US" sz="2000" dirty="0">
                <a:latin typeface="Poppins" panose="00000500000000000000" pitchFamily="2" charset="0"/>
                <a:cs typeface="Poppins" panose="00000500000000000000" pitchFamily="2" charset="0"/>
              </a:rPr>
              <a:t> </a:t>
            </a:r>
            <a:r>
              <a:rPr lang="en-US" sz="2000" dirty="0" err="1">
                <a:latin typeface="Poppins" panose="00000500000000000000" pitchFamily="2" charset="0"/>
                <a:cs typeface="Poppins" panose="00000500000000000000" pitchFamily="2" charset="0"/>
              </a:rPr>
              <a:t>kanan</a:t>
            </a:r>
            <a:r>
              <a:rPr lang="en-US" sz="2000" dirty="0">
                <a:latin typeface="Poppins" panose="00000500000000000000" pitchFamily="2" charset="0"/>
                <a:cs typeface="Poppins" panose="00000500000000000000" pitchFamily="2" charset="0"/>
              </a:rPr>
              <a:t> pada node CSV Reader</a:t>
            </a:r>
          </a:p>
          <a:p>
            <a:pPr>
              <a:lnSpc>
                <a:spcPct val="150000"/>
              </a:lnSpc>
              <a:spcAft>
                <a:spcPts val="600"/>
              </a:spcAft>
            </a:pPr>
            <a:endParaRPr lang="en-US" sz="2000" dirty="0">
              <a:latin typeface="Poppins" panose="00000500000000000000" pitchFamily="2" charset="0"/>
              <a:cs typeface="Poppins" panose="00000500000000000000" pitchFamily="2" charset="0"/>
            </a:endParaRPr>
          </a:p>
          <a:p>
            <a:pPr>
              <a:lnSpc>
                <a:spcPct val="150000"/>
              </a:lnSpc>
              <a:spcAft>
                <a:spcPts val="600"/>
              </a:spcAft>
            </a:pPr>
            <a:r>
              <a:rPr lang="en-US" sz="2000" dirty="0">
                <a:latin typeface="Poppins" panose="00000500000000000000" pitchFamily="2" charset="0"/>
                <a:cs typeface="Poppins" panose="00000500000000000000" pitchFamily="2" charset="0"/>
              </a:rPr>
              <a:t>15. </a:t>
            </a:r>
            <a:r>
              <a:rPr lang="en-US" sz="2000" dirty="0" err="1">
                <a:latin typeface="Poppins" panose="00000500000000000000" pitchFamily="2" charset="0"/>
                <a:cs typeface="Poppins" panose="00000500000000000000" pitchFamily="2" charset="0"/>
              </a:rPr>
              <a:t>Pilih</a:t>
            </a:r>
            <a:r>
              <a:rPr lang="en-US" sz="2000" dirty="0">
                <a:latin typeface="Poppins" panose="00000500000000000000" pitchFamily="2" charset="0"/>
                <a:cs typeface="Poppins" panose="00000500000000000000" pitchFamily="2" charset="0"/>
              </a:rPr>
              <a:t> &amp; </a:t>
            </a:r>
            <a:r>
              <a:rPr lang="en-US" sz="2000" dirty="0" err="1">
                <a:latin typeface="Poppins" panose="00000500000000000000" pitchFamily="2" charset="0"/>
                <a:cs typeface="Poppins" panose="00000500000000000000" pitchFamily="2" charset="0"/>
              </a:rPr>
              <a:t>Klik</a:t>
            </a:r>
            <a:r>
              <a:rPr lang="en-US" sz="2000" dirty="0">
                <a:latin typeface="Poppins" panose="00000500000000000000" pitchFamily="2" charset="0"/>
                <a:cs typeface="Poppins" panose="00000500000000000000" pitchFamily="2" charset="0"/>
              </a:rPr>
              <a:t> Executed. </a:t>
            </a:r>
            <a:r>
              <a:rPr lang="en-US" sz="2000" dirty="0" err="1">
                <a:latin typeface="Poppins" panose="00000500000000000000" pitchFamily="2" charset="0"/>
                <a:cs typeface="Poppins" panose="00000500000000000000" pitchFamily="2" charset="0"/>
              </a:rPr>
              <a:t>Maka</a:t>
            </a:r>
            <a:r>
              <a:rPr lang="en-US" sz="2000" dirty="0">
                <a:latin typeface="Poppins" panose="00000500000000000000" pitchFamily="2" charset="0"/>
                <a:cs typeface="Poppins" panose="00000500000000000000" pitchFamily="2" charset="0"/>
              </a:rPr>
              <a:t> Node </a:t>
            </a:r>
            <a:r>
              <a:rPr lang="en-US" sz="2000" dirty="0" err="1">
                <a:latin typeface="Poppins" panose="00000500000000000000" pitchFamily="2" charset="0"/>
                <a:cs typeface="Poppins" panose="00000500000000000000" pitchFamily="2" charset="0"/>
              </a:rPr>
              <a:t>akan</a:t>
            </a:r>
            <a:r>
              <a:rPr lang="en-US" sz="2000" dirty="0">
                <a:latin typeface="Poppins" panose="00000500000000000000" pitchFamily="2" charset="0"/>
                <a:cs typeface="Poppins" panose="00000500000000000000" pitchFamily="2" charset="0"/>
              </a:rPr>
              <a:t> </a:t>
            </a:r>
            <a:r>
              <a:rPr lang="en-US" sz="2000" dirty="0" err="1">
                <a:latin typeface="Poppins" panose="00000500000000000000" pitchFamily="2" charset="0"/>
                <a:cs typeface="Poppins" panose="00000500000000000000" pitchFamily="2" charset="0"/>
              </a:rPr>
              <a:t>berwarna</a:t>
            </a:r>
            <a:r>
              <a:rPr lang="en-US" sz="2000" dirty="0">
                <a:latin typeface="Poppins" panose="00000500000000000000" pitchFamily="2" charset="0"/>
                <a:cs typeface="Poppins" panose="00000500000000000000" pitchFamily="2" charset="0"/>
              </a:rPr>
              <a:t> </a:t>
            </a:r>
            <a:r>
              <a:rPr lang="en-US" sz="2000" dirty="0" err="1">
                <a:latin typeface="Poppins" panose="00000500000000000000" pitchFamily="2" charset="0"/>
                <a:cs typeface="Poppins" panose="00000500000000000000" pitchFamily="2" charset="0"/>
              </a:rPr>
              <a:t>hijau</a:t>
            </a:r>
            <a:r>
              <a:rPr lang="en-US" sz="2000" dirty="0">
                <a:latin typeface="Poppins" panose="00000500000000000000" pitchFamily="2" charset="0"/>
                <a:cs typeface="Poppins" panose="00000500000000000000" pitchFamily="2" charset="0"/>
              </a:rPr>
              <a:t> </a:t>
            </a:r>
            <a:r>
              <a:rPr lang="en-US" sz="2000" dirty="0" err="1">
                <a:latin typeface="Poppins" panose="00000500000000000000" pitchFamily="2" charset="0"/>
                <a:cs typeface="Poppins" panose="00000500000000000000" pitchFamily="2" charset="0"/>
              </a:rPr>
              <a:t>seperti</a:t>
            </a:r>
            <a:r>
              <a:rPr lang="en-US" sz="2000" dirty="0">
                <a:latin typeface="Poppins" panose="00000500000000000000" pitchFamily="2" charset="0"/>
                <a:cs typeface="Poppins" panose="00000500000000000000" pitchFamily="2" charset="0"/>
              </a:rPr>
              <a:t> </a:t>
            </a:r>
            <a:r>
              <a:rPr lang="en-US" sz="2000" dirty="0" err="1">
                <a:latin typeface="Poppins" panose="00000500000000000000" pitchFamily="2" charset="0"/>
                <a:cs typeface="Poppins" panose="00000500000000000000" pitchFamily="2" charset="0"/>
              </a:rPr>
              <a:t>gambar</a:t>
            </a:r>
            <a:r>
              <a:rPr lang="en-US" sz="2000" dirty="0">
                <a:latin typeface="Poppins" panose="00000500000000000000" pitchFamily="2" charset="0"/>
                <a:cs typeface="Poppins" panose="00000500000000000000" pitchFamily="2" charset="0"/>
              </a:rPr>
              <a:t> </a:t>
            </a:r>
            <a:r>
              <a:rPr lang="en-US" sz="2000" dirty="0" err="1">
                <a:latin typeface="Poppins" panose="00000500000000000000" pitchFamily="2" charset="0"/>
                <a:cs typeface="Poppins" panose="00000500000000000000" pitchFamily="2" charset="0"/>
              </a:rPr>
              <a:t>disamping</a:t>
            </a:r>
            <a:endParaRPr lang="en-US" sz="2000" dirty="0">
              <a:latin typeface="Poppins" panose="00000500000000000000" pitchFamily="2" charset="0"/>
              <a:cs typeface="Poppins" panose="00000500000000000000" pitchFamily="2" charset="0"/>
            </a:endParaRPr>
          </a:p>
        </p:txBody>
      </p:sp>
      <p:sp>
        <p:nvSpPr>
          <p:cNvPr id="21" name="Rectangle 2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F3321BFF-34AB-7EAD-50BE-51DD5286D4DF}"/>
              </a:ext>
            </a:extLst>
          </p:cNvPr>
          <p:cNvPicPr>
            <a:picLocks noGrp="1" noChangeAspect="1"/>
          </p:cNvPicPr>
          <p:nvPr>
            <p:ph idx="1"/>
          </p:nvPr>
        </p:nvPicPr>
        <p:blipFill>
          <a:blip r:embed="rId2"/>
          <a:stretch>
            <a:fillRect/>
          </a:stretch>
        </p:blipFill>
        <p:spPr>
          <a:xfrm>
            <a:off x="7091917" y="581892"/>
            <a:ext cx="4380445" cy="2518756"/>
          </a:xfrm>
          <a:prstGeom prst="rect">
            <a:avLst/>
          </a:prstGeom>
        </p:spPr>
      </p:pic>
      <p:sp>
        <p:nvSpPr>
          <p:cNvPr id="25" name="Rectangle 24">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ACB05D2-479F-8162-26D6-468AE1A2C15E}"/>
              </a:ext>
            </a:extLst>
          </p:cNvPr>
          <p:cNvPicPr>
            <a:picLocks noChangeAspect="1"/>
          </p:cNvPicPr>
          <p:nvPr/>
        </p:nvPicPr>
        <p:blipFill>
          <a:blip r:embed="rId3"/>
          <a:stretch>
            <a:fillRect/>
          </a:stretch>
        </p:blipFill>
        <p:spPr>
          <a:xfrm>
            <a:off x="8062674" y="3707894"/>
            <a:ext cx="2437066" cy="2518756"/>
          </a:xfrm>
          <a:prstGeom prst="rect">
            <a:avLst/>
          </a:prstGeom>
        </p:spPr>
      </p:pic>
      <p:sp>
        <p:nvSpPr>
          <p:cNvPr id="9" name="Arrow: Curved Down 8">
            <a:extLst>
              <a:ext uri="{FF2B5EF4-FFF2-40B4-BE49-F238E27FC236}">
                <a16:creationId xmlns:a16="http://schemas.microsoft.com/office/drawing/2014/main" id="{6EE068AD-16B7-81F5-B865-8F4F1E3E905F}"/>
              </a:ext>
            </a:extLst>
          </p:cNvPr>
          <p:cNvSpPr/>
          <p:nvPr/>
        </p:nvSpPr>
        <p:spPr>
          <a:xfrm rot="5163530" flipV="1">
            <a:off x="6704941" y="3019407"/>
            <a:ext cx="1223132" cy="703641"/>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spTree>
    <p:extLst>
      <p:ext uri="{BB962C8B-B14F-4D97-AF65-F5344CB8AC3E}">
        <p14:creationId xmlns:p14="http://schemas.microsoft.com/office/powerpoint/2010/main" val="18582421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6699DC"/>
        </a:solidFill>
        <a:effectLst/>
      </p:bgPr>
    </p:bg>
    <p:spTree>
      <p:nvGrpSpPr>
        <p:cNvPr id="1" name=""/>
        <p:cNvGrpSpPr/>
        <p:nvPr/>
      </p:nvGrpSpPr>
      <p:grpSpPr>
        <a:xfrm>
          <a:off x="0" y="0"/>
          <a:ext cx="0" cy="0"/>
          <a:chOff x="0" y="0"/>
          <a:chExt cx="0" cy="0"/>
        </a:xfrm>
      </p:grpSpPr>
      <p:sp>
        <p:nvSpPr>
          <p:cNvPr id="4" name="Google Shape;1475;p82">
            <a:extLst>
              <a:ext uri="{FF2B5EF4-FFF2-40B4-BE49-F238E27FC236}">
                <a16:creationId xmlns:a16="http://schemas.microsoft.com/office/drawing/2014/main" id="{06A95C27-DD19-88B4-1888-540E38545C3E}"/>
              </a:ext>
            </a:extLst>
          </p:cNvPr>
          <p:cNvSpPr txBox="1"/>
          <p:nvPr/>
        </p:nvSpPr>
        <p:spPr>
          <a:xfrm>
            <a:off x="3205565" y="2770373"/>
            <a:ext cx="3169493" cy="1317253"/>
          </a:xfrm>
          <a:prstGeom prst="rect">
            <a:avLst/>
          </a:prstGeom>
          <a:noFill/>
          <a:ln>
            <a:noFill/>
          </a:ln>
        </p:spPr>
        <p:txBody>
          <a:bodyPr spcFirstLastPara="1" wrap="square" lIns="91425" tIns="91425" rIns="91425" bIns="91425" anchor="t" anchorCtr="0">
            <a:spAutoFit/>
          </a:bodyPr>
          <a:lstStyle/>
          <a:p>
            <a:pPr marL="0" marR="0" lvl="0" indent="0" algn="r" rtl="0">
              <a:lnSpc>
                <a:spcPct val="115000"/>
              </a:lnSpc>
              <a:spcBef>
                <a:spcPts val="0"/>
              </a:spcBef>
              <a:spcAft>
                <a:spcPts val="0"/>
              </a:spcAft>
              <a:buClr>
                <a:srgbClr val="000000"/>
              </a:buClr>
              <a:buSzPts val="2400"/>
              <a:buFont typeface="Arial"/>
              <a:buNone/>
            </a:pPr>
            <a:r>
              <a:rPr lang="en" sz="3000" b="0" i="0" u="none" strike="noStrike" cap="none" dirty="0">
                <a:solidFill>
                  <a:srgbClr val="FFFFFF"/>
                </a:solidFill>
                <a:latin typeface="Arial"/>
                <a:ea typeface="Arial"/>
                <a:cs typeface="Arial"/>
                <a:sym typeface="Arial"/>
              </a:rPr>
              <a:t>Ada</a:t>
            </a:r>
            <a:r>
              <a:rPr lang="en" sz="2000" b="0" i="0" u="none" strike="noStrike" cap="none" dirty="0">
                <a:solidFill>
                  <a:srgbClr val="FFFFFF"/>
                </a:solidFill>
                <a:latin typeface="Arial"/>
                <a:ea typeface="Arial"/>
                <a:cs typeface="Arial"/>
                <a:sym typeface="Arial"/>
              </a:rPr>
              <a:t> </a:t>
            </a:r>
            <a:br>
              <a:rPr lang="en" sz="2400" b="0" i="0" u="none" strike="noStrike" cap="none" dirty="0">
                <a:solidFill>
                  <a:srgbClr val="FFFFFF"/>
                </a:solidFill>
                <a:latin typeface="Arial"/>
                <a:ea typeface="Arial"/>
                <a:cs typeface="Arial"/>
                <a:sym typeface="Arial"/>
              </a:rPr>
            </a:br>
            <a:r>
              <a:rPr lang="en" sz="3400" b="1" i="0" u="none" strike="noStrike" cap="none" dirty="0" err="1">
                <a:solidFill>
                  <a:srgbClr val="FFFFFF"/>
                </a:solidFill>
                <a:latin typeface="Arial"/>
                <a:ea typeface="Arial"/>
                <a:cs typeface="Arial"/>
                <a:sym typeface="Arial"/>
              </a:rPr>
              <a:t>Pertanyaan</a:t>
            </a:r>
            <a:r>
              <a:rPr lang="en" sz="2400" b="1" i="0" u="none" strike="noStrike" cap="none" dirty="0">
                <a:solidFill>
                  <a:srgbClr val="FFFFFF"/>
                </a:solidFill>
                <a:latin typeface="Arial"/>
                <a:ea typeface="Arial"/>
                <a:cs typeface="Arial"/>
                <a:sym typeface="Arial"/>
              </a:rPr>
              <a:t> ?</a:t>
            </a:r>
            <a:r>
              <a:rPr lang="en" sz="2400" b="0" i="0" u="none" strike="noStrike" cap="none" dirty="0">
                <a:solidFill>
                  <a:srgbClr val="FFFFFF"/>
                </a:solidFill>
                <a:latin typeface="Arial"/>
                <a:ea typeface="Arial"/>
                <a:cs typeface="Arial"/>
                <a:sym typeface="Arial"/>
              </a:rPr>
              <a:t> </a:t>
            </a:r>
            <a:endParaRPr sz="2400" b="0" i="0" u="none" strike="noStrike" cap="none" dirty="0">
              <a:solidFill>
                <a:srgbClr val="FFFFFF"/>
              </a:solidFill>
              <a:latin typeface="Arial"/>
              <a:ea typeface="Arial"/>
              <a:cs typeface="Arial"/>
              <a:sym typeface="Arial"/>
            </a:endParaRPr>
          </a:p>
        </p:txBody>
      </p:sp>
      <p:cxnSp>
        <p:nvCxnSpPr>
          <p:cNvPr id="5" name="Google Shape;1476;p82">
            <a:extLst>
              <a:ext uri="{FF2B5EF4-FFF2-40B4-BE49-F238E27FC236}">
                <a16:creationId xmlns:a16="http://schemas.microsoft.com/office/drawing/2014/main" id="{17450E75-B799-82F0-0B41-C936CCAC146B}"/>
              </a:ext>
            </a:extLst>
          </p:cNvPr>
          <p:cNvCxnSpPr>
            <a:cxnSpLocks/>
          </p:cNvCxnSpPr>
          <p:nvPr/>
        </p:nvCxnSpPr>
        <p:spPr>
          <a:xfrm>
            <a:off x="6705840" y="960136"/>
            <a:ext cx="0" cy="4937725"/>
          </a:xfrm>
          <a:prstGeom prst="straightConnector1">
            <a:avLst/>
          </a:prstGeom>
          <a:noFill/>
          <a:ln w="19050" cap="flat" cmpd="sng">
            <a:solidFill>
              <a:srgbClr val="FFFFFF"/>
            </a:solidFill>
            <a:prstDash val="solid"/>
            <a:round/>
            <a:headEnd type="none" w="sm" len="sm"/>
            <a:tailEnd type="none" w="sm" len="sm"/>
          </a:ln>
        </p:spPr>
      </p:cxnSp>
      <p:pic>
        <p:nvPicPr>
          <p:cNvPr id="6" name="Picture 5" descr="A person holding a computer&#10;&#10;Description automatically generated with low confidence">
            <a:extLst>
              <a:ext uri="{FF2B5EF4-FFF2-40B4-BE49-F238E27FC236}">
                <a16:creationId xmlns:a16="http://schemas.microsoft.com/office/drawing/2014/main" id="{79BA6D72-01C3-D2F7-9C7A-F2AB6EDDD1DE}"/>
              </a:ext>
            </a:extLst>
          </p:cNvPr>
          <p:cNvPicPr>
            <a:picLocks noChangeAspect="1"/>
          </p:cNvPicPr>
          <p:nvPr/>
        </p:nvPicPr>
        <p:blipFill>
          <a:blip r:embed="rId2">
            <a:alphaModFix amt="52000"/>
          </a:blip>
          <a:stretch>
            <a:fillRect/>
          </a:stretch>
        </p:blipFill>
        <p:spPr>
          <a:xfrm>
            <a:off x="7036623" y="0"/>
            <a:ext cx="5149346" cy="6865795"/>
          </a:xfrm>
          <a:prstGeom prst="rect">
            <a:avLst/>
          </a:prstGeom>
        </p:spPr>
      </p:pic>
    </p:spTree>
    <p:extLst>
      <p:ext uri="{BB962C8B-B14F-4D97-AF65-F5344CB8AC3E}">
        <p14:creationId xmlns:p14="http://schemas.microsoft.com/office/powerpoint/2010/main" val="1624874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42C05B-48F9-0C10-AC13-AF16DF4D9593}"/>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4000" dirty="0" err="1">
                <a:latin typeface="Aharoni" panose="02010803020104030203" pitchFamily="2" charset="-79"/>
                <a:cs typeface="Aharoni" panose="02010803020104030203" pitchFamily="2" charset="-79"/>
              </a:rPr>
              <a:t>Apa</a:t>
            </a:r>
            <a:r>
              <a:rPr lang="en-US" sz="4000" dirty="0">
                <a:latin typeface="Aharoni" panose="02010803020104030203" pitchFamily="2" charset="-79"/>
                <a:cs typeface="Aharoni" panose="02010803020104030203" pitchFamily="2" charset="-79"/>
              </a:rPr>
              <a:t> </a:t>
            </a:r>
            <a:r>
              <a:rPr lang="en-US" sz="4000" dirty="0" err="1">
                <a:latin typeface="Aharoni" panose="02010803020104030203" pitchFamily="2" charset="-79"/>
                <a:cs typeface="Aharoni" panose="02010803020104030203" pitchFamily="2" charset="-79"/>
              </a:rPr>
              <a:t>itu</a:t>
            </a:r>
            <a:r>
              <a:rPr lang="en-US" sz="4000" dirty="0">
                <a:latin typeface="Aharoni" panose="02010803020104030203" pitchFamily="2" charset="-79"/>
                <a:cs typeface="Aharoni" panose="02010803020104030203" pitchFamily="2" charset="-79"/>
              </a:rPr>
              <a:t> KNIME ?</a:t>
            </a:r>
          </a:p>
        </p:txBody>
      </p:sp>
      <p:grpSp>
        <p:nvGrpSpPr>
          <p:cNvPr id="23" name="Group 2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4" name="Rectangle 2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4996ACA-5669-2F50-AB7F-798019725149}"/>
              </a:ext>
            </a:extLst>
          </p:cNvPr>
          <p:cNvSpPr txBox="1"/>
          <p:nvPr/>
        </p:nvSpPr>
        <p:spPr>
          <a:xfrm>
            <a:off x="590719" y="2330505"/>
            <a:ext cx="4559425" cy="3979585"/>
          </a:xfrm>
          <a:prstGeom prst="rect">
            <a:avLst/>
          </a:prstGeom>
        </p:spPr>
        <p:txBody>
          <a:bodyPr vert="horz" lIns="91440" tIns="45720" rIns="91440" bIns="45720" rtlCol="0" anchor="ctr">
            <a:normAutofit/>
          </a:bodyPr>
          <a:lstStyle/>
          <a:p>
            <a:pPr algn="just">
              <a:lnSpc>
                <a:spcPct val="150000"/>
              </a:lnSpc>
              <a:spcAft>
                <a:spcPts val="600"/>
              </a:spcAft>
            </a:pPr>
            <a:r>
              <a:rPr lang="en-US" sz="1700" b="0" i="0" dirty="0">
                <a:effectLst/>
                <a:latin typeface="Poppins" panose="00000500000000000000" pitchFamily="2" charset="0"/>
                <a:cs typeface="Poppins" panose="00000500000000000000" pitchFamily="2" charset="0"/>
              </a:rPr>
              <a:t>Konstanz Information Miner (KNIME) is a Codeless Data Analytics Platform founded in 2004 by a team of Software Engineers at the University of Konstanz, Germany.</a:t>
            </a:r>
            <a:endParaRPr lang="en-US" sz="1700" dirty="0">
              <a:latin typeface="Poppins" panose="00000500000000000000" pitchFamily="2" charset="0"/>
              <a:cs typeface="Poppins" panose="00000500000000000000" pitchFamily="2" charset="0"/>
            </a:endParaRPr>
          </a:p>
        </p:txBody>
      </p:sp>
      <p:sp>
        <p:nvSpPr>
          <p:cNvPr id="29" name="Rectangle 2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Logo, icon, company name&#10;&#10;Description automatically generated">
            <a:extLst>
              <a:ext uri="{FF2B5EF4-FFF2-40B4-BE49-F238E27FC236}">
                <a16:creationId xmlns:a16="http://schemas.microsoft.com/office/drawing/2014/main" id="{AAE89ACC-A766-88B8-928E-504715807DC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062"/>
          <a:stretch/>
        </p:blipFill>
        <p:spPr>
          <a:xfrm>
            <a:off x="5977788" y="799352"/>
            <a:ext cx="5425410" cy="5259296"/>
          </a:xfrm>
          <a:prstGeom prst="rect">
            <a:avLst/>
          </a:prstGeom>
        </p:spPr>
      </p:pic>
    </p:spTree>
    <p:extLst>
      <p:ext uri="{BB962C8B-B14F-4D97-AF65-F5344CB8AC3E}">
        <p14:creationId xmlns:p14="http://schemas.microsoft.com/office/powerpoint/2010/main" val="532473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A29AD88-1E84-8112-73E3-C1698A232C88}"/>
              </a:ext>
            </a:extLst>
          </p:cNvPr>
          <p:cNvSpPr txBox="1"/>
          <p:nvPr/>
        </p:nvSpPr>
        <p:spPr>
          <a:xfrm>
            <a:off x="9267909" y="2041442"/>
            <a:ext cx="2378853" cy="284607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kern="1200" dirty="0">
                <a:solidFill>
                  <a:schemeClr val="tx1"/>
                </a:solidFill>
                <a:latin typeface="Aharoni" panose="02010803020104030203" pitchFamily="2" charset="-79"/>
                <a:ea typeface="+mj-ea"/>
                <a:cs typeface="Aharoni" panose="02010803020104030203" pitchFamily="2" charset="-79"/>
              </a:rPr>
              <a:t>Differences </a:t>
            </a:r>
            <a:r>
              <a:rPr lang="en-US" sz="2800" kern="1200" dirty="0">
                <a:solidFill>
                  <a:schemeClr val="tx1"/>
                </a:solidFill>
                <a:latin typeface="Aharoni" panose="02010803020104030203" pitchFamily="2" charset="-79"/>
                <a:ea typeface="+mj-ea"/>
                <a:cs typeface="Aharoni" panose="02010803020104030203" pitchFamily="2" charset="-79"/>
              </a:rPr>
              <a:t>Traditional Code, </a:t>
            </a:r>
          </a:p>
          <a:p>
            <a:pPr>
              <a:lnSpc>
                <a:spcPct val="90000"/>
              </a:lnSpc>
              <a:spcBef>
                <a:spcPct val="0"/>
              </a:spcBef>
              <a:spcAft>
                <a:spcPts val="600"/>
              </a:spcAft>
            </a:pPr>
            <a:r>
              <a:rPr lang="en-US" sz="2800" kern="1200" dirty="0">
                <a:solidFill>
                  <a:schemeClr val="tx1"/>
                </a:solidFill>
                <a:latin typeface="Aharoni" panose="02010803020104030203" pitchFamily="2" charset="-79"/>
                <a:ea typeface="+mj-ea"/>
                <a:cs typeface="Aharoni" panose="02010803020104030203" pitchFamily="2" charset="-79"/>
              </a:rPr>
              <a:t>Low-Code, No-Code</a:t>
            </a:r>
          </a:p>
        </p:txBody>
      </p:sp>
      <p:sp>
        <p:nvSpPr>
          <p:cNvPr id="15" name="Rectangle 14">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5A3A2D5-DA52-B20A-5AE5-9EA9C55F41E6}"/>
              </a:ext>
            </a:extLst>
          </p:cNvPr>
          <p:cNvPicPr>
            <a:picLocks noChangeAspect="1"/>
          </p:cNvPicPr>
          <p:nvPr/>
        </p:nvPicPr>
        <p:blipFill>
          <a:blip r:embed="rId2"/>
          <a:stretch>
            <a:fillRect/>
          </a:stretch>
        </p:blipFill>
        <p:spPr>
          <a:xfrm>
            <a:off x="545238" y="1086883"/>
            <a:ext cx="7608304" cy="4755189"/>
          </a:xfrm>
          <a:prstGeom prst="rect">
            <a:avLst/>
          </a:prstGeom>
        </p:spPr>
      </p:pic>
      <p:sp>
        <p:nvSpPr>
          <p:cNvPr id="19" name="Rectangle 18">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0072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Triangle 33">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C37E9D4B-7BFA-4D10-B666-547BAC4994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E6547F0-12DB-B1FF-FAF4-2F93CE4059D0}"/>
              </a:ext>
            </a:extLst>
          </p:cNvPr>
          <p:cNvPicPr>
            <a:picLocks noChangeAspect="1"/>
          </p:cNvPicPr>
          <p:nvPr/>
        </p:nvPicPr>
        <p:blipFill>
          <a:blip r:embed="rId2"/>
          <a:stretch>
            <a:fillRect/>
          </a:stretch>
        </p:blipFill>
        <p:spPr>
          <a:xfrm>
            <a:off x="962164" y="939838"/>
            <a:ext cx="6249052" cy="4936750"/>
          </a:xfrm>
          <a:prstGeom prst="rect">
            <a:avLst/>
          </a:prstGeom>
        </p:spPr>
      </p:pic>
      <p:pic>
        <p:nvPicPr>
          <p:cNvPr id="7" name="Picture 6">
            <a:extLst>
              <a:ext uri="{FF2B5EF4-FFF2-40B4-BE49-F238E27FC236}">
                <a16:creationId xmlns:a16="http://schemas.microsoft.com/office/drawing/2014/main" id="{E3BADE38-9166-8E92-536A-5719653C59BE}"/>
              </a:ext>
            </a:extLst>
          </p:cNvPr>
          <p:cNvPicPr>
            <a:picLocks noChangeAspect="1"/>
          </p:cNvPicPr>
          <p:nvPr/>
        </p:nvPicPr>
        <p:blipFill>
          <a:blip r:embed="rId3"/>
          <a:stretch>
            <a:fillRect/>
          </a:stretch>
        </p:blipFill>
        <p:spPr>
          <a:xfrm>
            <a:off x="7531606" y="1056165"/>
            <a:ext cx="3217333" cy="3016249"/>
          </a:xfrm>
          <a:prstGeom prst="rect">
            <a:avLst/>
          </a:prstGeom>
        </p:spPr>
      </p:pic>
    </p:spTree>
    <p:extLst>
      <p:ext uri="{BB962C8B-B14F-4D97-AF65-F5344CB8AC3E}">
        <p14:creationId xmlns:p14="http://schemas.microsoft.com/office/powerpoint/2010/main" val="379444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6" name="Rectangle 25">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6C68C7-FAF8-B725-4B9D-CF4076428203}"/>
              </a:ext>
            </a:extLst>
          </p:cNvPr>
          <p:cNvSpPr>
            <a:spLocks noGrp="1"/>
          </p:cNvSpPr>
          <p:nvPr>
            <p:ph type="title"/>
          </p:nvPr>
        </p:nvSpPr>
        <p:spPr>
          <a:xfrm>
            <a:off x="1043631" y="809898"/>
            <a:ext cx="10173010" cy="1554480"/>
          </a:xfrm>
        </p:spPr>
        <p:txBody>
          <a:bodyPr anchor="ctr">
            <a:normAutofit/>
          </a:bodyPr>
          <a:lstStyle/>
          <a:p>
            <a:r>
              <a:rPr lang="en-US" sz="4800" dirty="0" err="1">
                <a:latin typeface="Aharoni" panose="02010803020104030203" pitchFamily="2" charset="-79"/>
                <a:cs typeface="Aharoni" panose="02010803020104030203" pitchFamily="2" charset="-79"/>
              </a:rPr>
              <a:t>Kelebihan</a:t>
            </a:r>
            <a:r>
              <a:rPr lang="en-US" sz="4800" dirty="0">
                <a:latin typeface="Aharoni" panose="02010803020104030203" pitchFamily="2" charset="-79"/>
                <a:cs typeface="Aharoni" panose="02010803020104030203" pitchFamily="2" charset="-79"/>
              </a:rPr>
              <a:t> </a:t>
            </a:r>
            <a:r>
              <a:rPr lang="en-US" sz="4800" dirty="0" err="1">
                <a:latin typeface="Aharoni" panose="02010803020104030203" pitchFamily="2" charset="-79"/>
                <a:cs typeface="Aharoni" panose="02010803020104030203" pitchFamily="2" charset="-79"/>
              </a:rPr>
              <a:t>dari</a:t>
            </a:r>
            <a:r>
              <a:rPr lang="en-US" sz="4800" dirty="0">
                <a:latin typeface="Aharoni" panose="02010803020104030203" pitchFamily="2" charset="-79"/>
                <a:cs typeface="Aharoni" panose="02010803020104030203" pitchFamily="2" charset="-79"/>
              </a:rPr>
              <a:t> KNIME</a:t>
            </a:r>
            <a:endParaRPr lang="en-ID" sz="4800" dirty="0">
              <a:latin typeface="Aharoni" panose="02010803020104030203" pitchFamily="2" charset="-79"/>
              <a:cs typeface="Aharoni" panose="02010803020104030203" pitchFamily="2" charset="-79"/>
            </a:endParaRPr>
          </a:p>
        </p:txBody>
      </p:sp>
      <p:cxnSp>
        <p:nvCxnSpPr>
          <p:cNvPr id="32" name="Straight Connector 31">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19" name="Content Placeholder 2">
            <a:extLst>
              <a:ext uri="{FF2B5EF4-FFF2-40B4-BE49-F238E27FC236}">
                <a16:creationId xmlns:a16="http://schemas.microsoft.com/office/drawing/2014/main" id="{2B6607DB-C5D5-FB7E-1004-2F3897E0E28D}"/>
              </a:ext>
            </a:extLst>
          </p:cNvPr>
          <p:cNvGraphicFramePr>
            <a:graphicFrameLocks noGrp="1"/>
          </p:cNvGraphicFramePr>
          <p:nvPr>
            <p:ph idx="1"/>
            <p:extLst>
              <p:ext uri="{D42A27DB-BD31-4B8C-83A1-F6EECF244321}">
                <p14:modId xmlns:p14="http://schemas.microsoft.com/office/powerpoint/2010/main" val="3758634417"/>
              </p:ext>
            </p:extLst>
          </p:nvPr>
        </p:nvGraphicFramePr>
        <p:xfrm>
          <a:off x="904602" y="3033345"/>
          <a:ext cx="10314383" cy="3194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3181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50F9CB-03EF-EAE5-E965-2336C3F0075E}"/>
              </a:ext>
            </a:extLst>
          </p:cNvPr>
          <p:cNvSpPr>
            <a:spLocks noGrp="1"/>
          </p:cNvSpPr>
          <p:nvPr>
            <p:ph type="title"/>
          </p:nvPr>
        </p:nvSpPr>
        <p:spPr>
          <a:xfrm>
            <a:off x="793661" y="386930"/>
            <a:ext cx="7264488" cy="1298448"/>
          </a:xfrm>
        </p:spPr>
        <p:txBody>
          <a:bodyPr anchor="b">
            <a:normAutofit/>
          </a:bodyPr>
          <a:lstStyle/>
          <a:p>
            <a:r>
              <a:rPr lang="en-US" sz="4100" dirty="0">
                <a:latin typeface="Aharoni" panose="02010803020104030203" pitchFamily="2" charset="-79"/>
                <a:cs typeface="Aharoni" panose="02010803020104030203" pitchFamily="2" charset="-79"/>
              </a:rPr>
              <a:t>Why do you need to use KNIME?</a:t>
            </a:r>
            <a:endParaRPr lang="en-ID" sz="4100" dirty="0">
              <a:latin typeface="Aharoni" panose="02010803020104030203" pitchFamily="2" charset="-79"/>
              <a:cs typeface="Aharoni" panose="02010803020104030203" pitchFamily="2" charset="-79"/>
            </a:endParaRPr>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777FA30-143B-C1A8-BBC8-470F177F50A0}"/>
              </a:ext>
            </a:extLst>
          </p:cNvPr>
          <p:cNvSpPr>
            <a:spLocks noGrp="1"/>
          </p:cNvSpPr>
          <p:nvPr>
            <p:ph idx="1"/>
          </p:nvPr>
        </p:nvSpPr>
        <p:spPr>
          <a:xfrm>
            <a:off x="793661" y="2599509"/>
            <a:ext cx="4530898" cy="3639450"/>
          </a:xfrm>
        </p:spPr>
        <p:txBody>
          <a:bodyPr anchor="ctr">
            <a:normAutofit/>
          </a:bodyPr>
          <a:lstStyle/>
          <a:p>
            <a:pPr>
              <a:buFont typeface="Arial" panose="020B0604020202020204" pitchFamily="34" charset="0"/>
              <a:buChar char="•"/>
            </a:pPr>
            <a:r>
              <a:rPr lang="en-US" sz="1600" b="1" i="0" dirty="0">
                <a:effectLst/>
                <a:latin typeface="Poppins" panose="00000500000000000000" pitchFamily="2" charset="0"/>
                <a:cs typeface="Poppins" panose="00000500000000000000" pitchFamily="2" charset="0"/>
              </a:rPr>
              <a:t>ETL processes (moving data around from here to there and cleaning it up)</a:t>
            </a:r>
          </a:p>
          <a:p>
            <a:pPr marL="0" indent="0">
              <a:buNone/>
            </a:pPr>
            <a:endParaRPr lang="en-ID" sz="1600" b="1" dirty="0">
              <a:latin typeface="Poppins" panose="00000500000000000000" pitchFamily="2" charset="0"/>
              <a:cs typeface="Poppins" panose="00000500000000000000" pitchFamily="2" charset="0"/>
            </a:endParaRPr>
          </a:p>
        </p:txBody>
      </p:sp>
      <p:pic>
        <p:nvPicPr>
          <p:cNvPr id="5" name="Picture 4" descr="Diagram&#10;&#10;Description automatically generated">
            <a:extLst>
              <a:ext uri="{FF2B5EF4-FFF2-40B4-BE49-F238E27FC236}">
                <a16:creationId xmlns:a16="http://schemas.microsoft.com/office/drawing/2014/main" id="{F85DCBB1-206E-8FF7-4D59-C1C2657274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1532" y="3098873"/>
            <a:ext cx="5150277" cy="2485008"/>
          </a:xfrm>
          <a:prstGeom prst="rect">
            <a:avLst/>
          </a:prstGeom>
        </p:spPr>
      </p:pic>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7837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33">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4BA78C56-A515-0455-3497-497FA4A6A2BA}"/>
              </a:ext>
            </a:extLst>
          </p:cNvPr>
          <p:cNvSpPr>
            <a:spLocks noGrp="1"/>
          </p:cNvSpPr>
          <p:nvPr>
            <p:ph type="title"/>
          </p:nvPr>
        </p:nvSpPr>
        <p:spPr>
          <a:xfrm>
            <a:off x="645064" y="525982"/>
            <a:ext cx="4282983" cy="1200361"/>
          </a:xfrm>
        </p:spPr>
        <p:txBody>
          <a:bodyPr anchor="b">
            <a:normAutofit/>
          </a:bodyPr>
          <a:lstStyle/>
          <a:p>
            <a:r>
              <a:rPr lang="en-US" sz="2800" dirty="0">
                <a:latin typeface="Aharoni" panose="02010803020104030203" pitchFamily="2" charset="-79"/>
                <a:cs typeface="Aharoni" panose="02010803020104030203" pitchFamily="2" charset="-79"/>
              </a:rPr>
              <a:t>Why do you need to use KNIME?</a:t>
            </a:r>
            <a:endParaRPr lang="en-ID" sz="2800" dirty="0">
              <a:latin typeface="Aharoni" panose="02010803020104030203" pitchFamily="2" charset="-79"/>
              <a:cs typeface="Aharoni" panose="02010803020104030203" pitchFamily="2" charset="-79"/>
            </a:endParaRPr>
          </a:p>
        </p:txBody>
      </p:sp>
      <p:sp>
        <p:nvSpPr>
          <p:cNvPr id="44" name="Rectangle 35">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777FA30-143B-C1A8-BBC8-470F177F50A0}"/>
              </a:ext>
            </a:extLst>
          </p:cNvPr>
          <p:cNvSpPr>
            <a:spLocks noGrp="1"/>
          </p:cNvSpPr>
          <p:nvPr>
            <p:ph idx="1"/>
          </p:nvPr>
        </p:nvSpPr>
        <p:spPr>
          <a:xfrm>
            <a:off x="645066" y="2031101"/>
            <a:ext cx="4282984" cy="3511943"/>
          </a:xfrm>
        </p:spPr>
        <p:txBody>
          <a:bodyPr anchor="ctr">
            <a:normAutofit/>
          </a:bodyPr>
          <a:lstStyle/>
          <a:p>
            <a:pPr>
              <a:buFont typeface="Arial" panose="020B0604020202020204" pitchFamily="34" charset="0"/>
              <a:buChar char="•"/>
            </a:pPr>
            <a:r>
              <a:rPr lang="en-US" sz="2200" b="1" i="0" dirty="0">
                <a:effectLst/>
                <a:latin typeface="Poppins" panose="00000500000000000000" pitchFamily="2" charset="0"/>
                <a:cs typeface="Poppins" panose="00000500000000000000" pitchFamily="2" charset="0"/>
              </a:rPr>
              <a:t>Deep Learning</a:t>
            </a:r>
          </a:p>
          <a:p>
            <a:pPr>
              <a:buFont typeface="Arial" panose="020B0604020202020204" pitchFamily="34" charset="0"/>
              <a:buChar char="•"/>
            </a:pPr>
            <a:endParaRPr lang="en-US" sz="2200" b="1" i="0" dirty="0">
              <a:effectLst/>
              <a:latin typeface="Poppins" panose="00000500000000000000" pitchFamily="2" charset="0"/>
              <a:cs typeface="Poppins" panose="00000500000000000000" pitchFamily="2" charset="0"/>
            </a:endParaRPr>
          </a:p>
          <a:p>
            <a:pPr marL="0" indent="0">
              <a:buNone/>
            </a:pPr>
            <a:endParaRPr lang="en-ID" sz="2200" b="1" dirty="0">
              <a:latin typeface="Poppins" panose="00000500000000000000" pitchFamily="2" charset="0"/>
              <a:cs typeface="Poppins" panose="00000500000000000000" pitchFamily="2" charset="0"/>
            </a:endParaRPr>
          </a:p>
        </p:txBody>
      </p:sp>
      <p:sp>
        <p:nvSpPr>
          <p:cNvPr id="38" name="Rectangle 37">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39">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Diagram&#10;&#10;Description automatically generated">
            <a:extLst>
              <a:ext uri="{FF2B5EF4-FFF2-40B4-BE49-F238E27FC236}">
                <a16:creationId xmlns:a16="http://schemas.microsoft.com/office/drawing/2014/main" id="{A89C5F36-35E0-F985-4786-2B0169F267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738" y="2004051"/>
            <a:ext cx="5628018" cy="2617027"/>
          </a:xfrm>
          <a:prstGeom prst="rect">
            <a:avLst/>
          </a:prstGeom>
        </p:spPr>
      </p:pic>
      <p:sp>
        <p:nvSpPr>
          <p:cNvPr id="4" name="TextBox 3">
            <a:extLst>
              <a:ext uri="{FF2B5EF4-FFF2-40B4-BE49-F238E27FC236}">
                <a16:creationId xmlns:a16="http://schemas.microsoft.com/office/drawing/2014/main" id="{FAE9C6B4-C3EB-42E0-F421-D5362A37891E}"/>
              </a:ext>
            </a:extLst>
          </p:cNvPr>
          <p:cNvSpPr txBox="1"/>
          <p:nvPr/>
        </p:nvSpPr>
        <p:spPr>
          <a:xfrm>
            <a:off x="879708" y="3548164"/>
            <a:ext cx="4114323" cy="796115"/>
          </a:xfrm>
          <a:prstGeom prst="rect">
            <a:avLst/>
          </a:prstGeom>
          <a:noFill/>
        </p:spPr>
        <p:txBody>
          <a:bodyPr wrap="square">
            <a:spAutoFit/>
          </a:bodyPr>
          <a:lstStyle/>
          <a:p>
            <a:pPr>
              <a:lnSpc>
                <a:spcPct val="150000"/>
              </a:lnSpc>
            </a:pPr>
            <a:r>
              <a:rPr lang="en-US" sz="1600" dirty="0">
                <a:latin typeface="Poppins" panose="00000500000000000000" pitchFamily="2" charset="0"/>
                <a:cs typeface="Poppins" panose="00000500000000000000" pitchFamily="2" charset="0"/>
              </a:rPr>
              <a:t>DL4J, </a:t>
            </a:r>
            <a:r>
              <a:rPr lang="en-US" sz="1600" dirty="0" err="1">
                <a:latin typeface="Poppins" panose="00000500000000000000" pitchFamily="2" charset="0"/>
                <a:cs typeface="Poppins" panose="00000500000000000000" pitchFamily="2" charset="0"/>
              </a:rPr>
              <a:t>Keras</a:t>
            </a:r>
            <a:r>
              <a:rPr lang="en-US" sz="1600" dirty="0">
                <a:latin typeface="Poppins" panose="00000500000000000000" pitchFamily="2" charset="0"/>
                <a:cs typeface="Poppins" panose="00000500000000000000" pitchFamily="2" charset="0"/>
              </a:rPr>
              <a:t>, Python DL, TensorFlow, Active Learning, ONNX </a:t>
            </a:r>
            <a:endParaRPr lang="en-ID" sz="16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5418337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1183</TotalTime>
  <Words>1249</Words>
  <Application>Microsoft Office PowerPoint</Application>
  <PresentationFormat>Widescreen</PresentationFormat>
  <Paragraphs>124</Paragraphs>
  <Slides>33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Aharoni</vt:lpstr>
      <vt:lpstr>Arial</vt:lpstr>
      <vt:lpstr>Calibri</vt:lpstr>
      <vt:lpstr>Calibri Light</vt:lpstr>
      <vt:lpstr>Poppins</vt:lpstr>
      <vt:lpstr>Office Theme</vt:lpstr>
      <vt:lpstr>PowerPoint Presentation</vt:lpstr>
      <vt:lpstr>PowerPoint Presentation</vt:lpstr>
      <vt:lpstr>What are we going to learn?</vt:lpstr>
      <vt:lpstr>Apa itu KNIME ?</vt:lpstr>
      <vt:lpstr>PowerPoint Presentation</vt:lpstr>
      <vt:lpstr>PowerPoint Presentation</vt:lpstr>
      <vt:lpstr>Kelebihan dari KNIME</vt:lpstr>
      <vt:lpstr>Why do you need to use KNIME?</vt:lpstr>
      <vt:lpstr>Why do you need to use KNIME?</vt:lpstr>
      <vt:lpstr>Why do you need to use KNIME?</vt:lpstr>
      <vt:lpstr>Why do you need to use KNIME?</vt:lpstr>
      <vt:lpstr>Why do you need to use KNIME?</vt:lpstr>
      <vt:lpstr>Database H2, Hive, Impala, HDFS, Microsoft Access, Microsoft SQL Server, MySQL, Oracle, PostgreSQL, SQLite, Vertica, MongoDB, OrientDB, Other ODBC/JDBC Database </vt:lpstr>
      <vt:lpstr>Why do you need to use KNIME?</vt:lpstr>
      <vt:lpstr>Workspace in KNIME</vt:lpstr>
      <vt:lpstr>KNIME Platform Display</vt:lpstr>
      <vt:lpstr>EXPLANATION</vt:lpstr>
      <vt:lpstr>EXPLANATION</vt:lpstr>
      <vt:lpstr>EXPLANATION</vt:lpstr>
      <vt:lpstr>EXPLANATION</vt:lpstr>
      <vt:lpstr>EXPLANATION</vt:lpstr>
      <vt:lpstr>EXPLANATION</vt:lpstr>
      <vt:lpstr>EXPLANATION</vt:lpstr>
      <vt:lpstr>PENJELASAN</vt:lpstr>
      <vt:lpstr>EXPLANATION</vt:lpstr>
      <vt:lpstr>BASIC Read the Data using Knime</vt:lpstr>
      <vt:lpstr>PowerPoint Presentation</vt:lpstr>
      <vt:lpstr>1. Membuat Workflow</vt:lpstr>
      <vt:lpstr>2. Melakukan Impor Data</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DASAR  PENGGUNAAN KNIME</dc:title>
  <dc:creator>Arief Rama Syarif</dc:creator>
  <cp:lastModifiedBy>Arief Rama Syarif</cp:lastModifiedBy>
  <cp:revision>5</cp:revision>
  <dcterms:created xsi:type="dcterms:W3CDTF">2022-12-23T05:02:38Z</dcterms:created>
  <dcterms:modified xsi:type="dcterms:W3CDTF">2023-01-04T08:20:26Z</dcterms:modified>
</cp:coreProperties>
</file>